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56" r:id="rId2"/>
    <p:sldId id="277" r:id="rId3"/>
    <p:sldId id="278" r:id="rId4"/>
    <p:sldId id="268" r:id="rId5"/>
    <p:sldId id="257" r:id="rId6"/>
    <p:sldId id="273" r:id="rId7"/>
    <p:sldId id="276" r:id="rId8"/>
    <p:sldId id="272" r:id="rId9"/>
    <p:sldId id="274" r:id="rId10"/>
    <p:sldId id="269" r:id="rId11"/>
    <p:sldId id="275" r:id="rId12"/>
    <p:sldId id="258" r:id="rId13"/>
    <p:sldId id="259" r:id="rId14"/>
    <p:sldId id="261" r:id="rId15"/>
    <p:sldId id="262" r:id="rId16"/>
    <p:sldId id="263" r:id="rId17"/>
    <p:sldId id="264" r:id="rId18"/>
    <p:sldId id="265" r:id="rId19"/>
    <p:sldId id="266" r:id="rId20"/>
    <p:sldId id="271" r:id="rId21"/>
  </p:sldIdLst>
  <p:sldSz cx="9144000" cy="6858000" type="screen4x3"/>
  <p:notesSz cx="6662738" cy="9926638"/>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45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186" cy="496332"/>
          </a:xfrm>
          <a:prstGeom prst="rect">
            <a:avLst/>
          </a:prstGeom>
        </p:spPr>
        <p:txBody>
          <a:bodyPr vert="horz" lIns="91440" tIns="45720" rIns="91440" bIns="45720" rtlCol="0"/>
          <a:lstStyle>
            <a:lvl1pPr algn="l">
              <a:defRPr sz="1200"/>
            </a:lvl1pPr>
          </a:lstStyle>
          <a:p>
            <a:endParaRPr lang="is-IS"/>
          </a:p>
        </p:txBody>
      </p:sp>
      <p:sp>
        <p:nvSpPr>
          <p:cNvPr id="3" name="Date Placeholder 2"/>
          <p:cNvSpPr>
            <a:spLocks noGrp="1"/>
          </p:cNvSpPr>
          <p:nvPr>
            <p:ph type="dt" sz="quarter" idx="1"/>
          </p:nvPr>
        </p:nvSpPr>
        <p:spPr>
          <a:xfrm>
            <a:off x="3774010" y="0"/>
            <a:ext cx="2887186" cy="496332"/>
          </a:xfrm>
          <a:prstGeom prst="rect">
            <a:avLst/>
          </a:prstGeom>
        </p:spPr>
        <p:txBody>
          <a:bodyPr vert="horz" lIns="91440" tIns="45720" rIns="91440" bIns="45720" rtlCol="0"/>
          <a:lstStyle>
            <a:lvl1pPr algn="r">
              <a:defRPr sz="1200"/>
            </a:lvl1pPr>
          </a:lstStyle>
          <a:p>
            <a:fld id="{BB60161C-33E5-494B-91B3-B40BCE1B33C4}" type="datetimeFigureOut">
              <a:rPr lang="is-IS" smtClean="0"/>
              <a:pPr/>
              <a:t>11.5.2010</a:t>
            </a:fld>
            <a:endParaRPr lang="is-IS"/>
          </a:p>
        </p:txBody>
      </p:sp>
      <p:sp>
        <p:nvSpPr>
          <p:cNvPr id="4" name="Footer Placeholder 3"/>
          <p:cNvSpPr>
            <a:spLocks noGrp="1"/>
          </p:cNvSpPr>
          <p:nvPr>
            <p:ph type="ftr" sz="quarter" idx="2"/>
          </p:nvPr>
        </p:nvSpPr>
        <p:spPr>
          <a:xfrm>
            <a:off x="0" y="9428583"/>
            <a:ext cx="2887186" cy="496332"/>
          </a:xfrm>
          <a:prstGeom prst="rect">
            <a:avLst/>
          </a:prstGeom>
        </p:spPr>
        <p:txBody>
          <a:bodyPr vert="horz" lIns="91440" tIns="45720" rIns="91440" bIns="45720" rtlCol="0" anchor="b"/>
          <a:lstStyle>
            <a:lvl1pPr algn="l">
              <a:defRPr sz="1200"/>
            </a:lvl1pPr>
          </a:lstStyle>
          <a:p>
            <a:endParaRPr lang="is-IS"/>
          </a:p>
        </p:txBody>
      </p:sp>
      <p:sp>
        <p:nvSpPr>
          <p:cNvPr id="5" name="Slide Number Placeholder 4"/>
          <p:cNvSpPr>
            <a:spLocks noGrp="1"/>
          </p:cNvSpPr>
          <p:nvPr>
            <p:ph type="sldNum" sz="quarter" idx="3"/>
          </p:nvPr>
        </p:nvSpPr>
        <p:spPr>
          <a:xfrm>
            <a:off x="3774010" y="9428583"/>
            <a:ext cx="2887186" cy="496332"/>
          </a:xfrm>
          <a:prstGeom prst="rect">
            <a:avLst/>
          </a:prstGeom>
        </p:spPr>
        <p:txBody>
          <a:bodyPr vert="horz" lIns="91440" tIns="45720" rIns="91440" bIns="45720" rtlCol="0" anchor="b"/>
          <a:lstStyle>
            <a:lvl1pPr algn="r">
              <a:defRPr sz="1200"/>
            </a:lvl1pPr>
          </a:lstStyle>
          <a:p>
            <a:fld id="{537F2BCB-1A87-425B-867C-EC467413B443}" type="slidenum">
              <a:rPr lang="is-IS" smtClean="0"/>
              <a:pPr/>
              <a:t>‹#›</a:t>
            </a:fld>
            <a:endParaRPr lang="is-I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186" cy="496332"/>
          </a:xfrm>
          <a:prstGeom prst="rect">
            <a:avLst/>
          </a:prstGeom>
        </p:spPr>
        <p:txBody>
          <a:bodyPr vert="horz" lIns="91440" tIns="45720" rIns="91440" bIns="45720" rtlCol="0"/>
          <a:lstStyle>
            <a:lvl1pPr algn="l">
              <a:defRPr sz="1200"/>
            </a:lvl1pPr>
          </a:lstStyle>
          <a:p>
            <a:endParaRPr lang="is-IS"/>
          </a:p>
        </p:txBody>
      </p:sp>
      <p:sp>
        <p:nvSpPr>
          <p:cNvPr id="3" name="Date Placeholder 2"/>
          <p:cNvSpPr>
            <a:spLocks noGrp="1"/>
          </p:cNvSpPr>
          <p:nvPr>
            <p:ph type="dt" idx="1"/>
          </p:nvPr>
        </p:nvSpPr>
        <p:spPr>
          <a:xfrm>
            <a:off x="3774010" y="0"/>
            <a:ext cx="2887186" cy="496332"/>
          </a:xfrm>
          <a:prstGeom prst="rect">
            <a:avLst/>
          </a:prstGeom>
        </p:spPr>
        <p:txBody>
          <a:bodyPr vert="horz" lIns="91440" tIns="45720" rIns="91440" bIns="45720" rtlCol="0"/>
          <a:lstStyle>
            <a:lvl1pPr algn="r">
              <a:defRPr sz="1200"/>
            </a:lvl1pPr>
          </a:lstStyle>
          <a:p>
            <a:fld id="{EBDDA753-932E-4461-B82F-FF5B2C96E8DC}" type="datetimeFigureOut">
              <a:rPr lang="is-IS" smtClean="0"/>
              <a:pPr/>
              <a:t>11.5.2010</a:t>
            </a:fld>
            <a:endParaRPr lang="is-IS"/>
          </a:p>
        </p:txBody>
      </p:sp>
      <p:sp>
        <p:nvSpPr>
          <p:cNvPr id="4" name="Slide Image Placeholder 3"/>
          <p:cNvSpPr>
            <a:spLocks noGrp="1" noRot="1" noChangeAspect="1"/>
          </p:cNvSpPr>
          <p:nvPr>
            <p:ph type="sldImg" idx="2"/>
          </p:nvPr>
        </p:nvSpPr>
        <p:spPr>
          <a:xfrm>
            <a:off x="850900" y="744538"/>
            <a:ext cx="4962525" cy="3722687"/>
          </a:xfrm>
          <a:prstGeom prst="rect">
            <a:avLst/>
          </a:prstGeom>
          <a:noFill/>
          <a:ln w="12700">
            <a:solidFill>
              <a:prstClr val="black"/>
            </a:solidFill>
          </a:ln>
        </p:spPr>
        <p:txBody>
          <a:bodyPr vert="horz" lIns="91440" tIns="45720" rIns="91440" bIns="45720" rtlCol="0" anchor="ctr"/>
          <a:lstStyle/>
          <a:p>
            <a:endParaRPr lang="is-IS"/>
          </a:p>
        </p:txBody>
      </p:sp>
      <p:sp>
        <p:nvSpPr>
          <p:cNvPr id="5" name="Notes Placeholder 4"/>
          <p:cNvSpPr>
            <a:spLocks noGrp="1"/>
          </p:cNvSpPr>
          <p:nvPr>
            <p:ph type="body" sz="quarter" idx="3"/>
          </p:nvPr>
        </p:nvSpPr>
        <p:spPr>
          <a:xfrm>
            <a:off x="666274" y="4715153"/>
            <a:ext cx="533019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6" name="Footer Placeholder 5"/>
          <p:cNvSpPr>
            <a:spLocks noGrp="1"/>
          </p:cNvSpPr>
          <p:nvPr>
            <p:ph type="ftr" sz="quarter" idx="4"/>
          </p:nvPr>
        </p:nvSpPr>
        <p:spPr>
          <a:xfrm>
            <a:off x="0" y="9428583"/>
            <a:ext cx="2887186" cy="496332"/>
          </a:xfrm>
          <a:prstGeom prst="rect">
            <a:avLst/>
          </a:prstGeom>
        </p:spPr>
        <p:txBody>
          <a:bodyPr vert="horz" lIns="91440" tIns="45720" rIns="91440" bIns="45720" rtlCol="0" anchor="b"/>
          <a:lstStyle>
            <a:lvl1pPr algn="l">
              <a:defRPr sz="1200"/>
            </a:lvl1pPr>
          </a:lstStyle>
          <a:p>
            <a:endParaRPr lang="is-IS"/>
          </a:p>
        </p:txBody>
      </p:sp>
      <p:sp>
        <p:nvSpPr>
          <p:cNvPr id="7" name="Slide Number Placeholder 6"/>
          <p:cNvSpPr>
            <a:spLocks noGrp="1"/>
          </p:cNvSpPr>
          <p:nvPr>
            <p:ph type="sldNum" sz="quarter" idx="5"/>
          </p:nvPr>
        </p:nvSpPr>
        <p:spPr>
          <a:xfrm>
            <a:off x="3774010" y="9428583"/>
            <a:ext cx="2887186" cy="496332"/>
          </a:xfrm>
          <a:prstGeom prst="rect">
            <a:avLst/>
          </a:prstGeom>
        </p:spPr>
        <p:txBody>
          <a:bodyPr vert="horz" lIns="91440" tIns="45720" rIns="91440" bIns="45720" rtlCol="0" anchor="b"/>
          <a:lstStyle>
            <a:lvl1pPr algn="r">
              <a:defRPr sz="1200"/>
            </a:lvl1pPr>
          </a:lstStyle>
          <a:p>
            <a:fld id="{B2F23563-6292-4365-AB3F-C7ACB8C0E5F6}" type="slidenum">
              <a:rPr lang="is-IS" smtClean="0"/>
              <a:pPr/>
              <a:t>‹#›</a:t>
            </a:fld>
            <a:endParaRPr lang="is-I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s-IS" dirty="0" smtClean="0"/>
              <a:t>11. Staðall – Barn í vistun eða fóstri er hvatt og stutt til að taka þátt í ákvörðunum</a:t>
            </a:r>
            <a:r>
              <a:rPr lang="is-IS" baseline="0" dirty="0" smtClean="0"/>
              <a:t> er snerta hagi þess.  </a:t>
            </a:r>
          </a:p>
          <a:p>
            <a:r>
              <a:rPr lang="is-IS" baseline="0" dirty="0" smtClean="0"/>
              <a:t>Þetta er t.d. Nánar útfært í verklagsreglum um samstarf meðferðarheimila og bvn t.d. Með lýslingu á því hvenær skuli halda samráðsfundi og hverjir sitja þá.  Verklagsreglurnar er af finna á heimasíðu og í handbók meðferðarheimilanna sem bvs útbýr.</a:t>
            </a:r>
            <a:endParaRPr lang="is-IS" dirty="0"/>
          </a:p>
        </p:txBody>
      </p:sp>
      <p:sp>
        <p:nvSpPr>
          <p:cNvPr id="4" name="Slide Number Placeholder 3"/>
          <p:cNvSpPr>
            <a:spLocks noGrp="1"/>
          </p:cNvSpPr>
          <p:nvPr>
            <p:ph type="sldNum" sz="quarter" idx="10"/>
          </p:nvPr>
        </p:nvSpPr>
        <p:spPr/>
        <p:txBody>
          <a:bodyPr/>
          <a:lstStyle/>
          <a:p>
            <a:fld id="{B2F23563-6292-4365-AB3F-C7ACB8C0E5F6}" type="slidenum">
              <a:rPr lang="is-IS" smtClean="0"/>
              <a:pPr/>
              <a:t>20</a:t>
            </a:fld>
            <a:endParaRPr lang="is-I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FCFD18F-FC5D-44D4-8CD3-7FE88B65BE32}" type="datetime1">
              <a:rPr lang="is-IS" smtClean="0"/>
              <a:pPr/>
              <a:t>11.5.2010</a:t>
            </a:fld>
            <a:endParaRPr lang="is-IS"/>
          </a:p>
        </p:txBody>
      </p:sp>
      <p:sp>
        <p:nvSpPr>
          <p:cNvPr id="17" name="Footer Placeholder 16"/>
          <p:cNvSpPr>
            <a:spLocks noGrp="1"/>
          </p:cNvSpPr>
          <p:nvPr>
            <p:ph type="ftr" sz="quarter" idx="11"/>
          </p:nvPr>
        </p:nvSpPr>
        <p:spPr/>
        <p:txBody>
          <a:bodyPr/>
          <a:lstStyle/>
          <a:p>
            <a:endParaRPr lang="is-I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569520A4-6F5D-4402-951B-9745A58D9734}" type="slidenum">
              <a:rPr lang="is-IS" smtClean="0"/>
              <a:pPr/>
              <a:t>‹#›</a:t>
            </a:fld>
            <a:endParaRPr lang="is-I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12A79A-0CA2-4D20-897E-3172DC2C53CD}" type="datetime1">
              <a:rPr lang="is-IS" smtClean="0"/>
              <a:pPr/>
              <a:t>11.5.2010</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569520A4-6F5D-4402-951B-9745A58D9734}" type="slidenum">
              <a:rPr lang="is-IS" smtClean="0"/>
              <a:pPr/>
              <a:t>‹#›</a:t>
            </a:fld>
            <a:endParaRPr lang="is-I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A6A433-EEBC-4AD8-A2F4-A674DD09B48C}" type="datetime1">
              <a:rPr lang="is-IS" smtClean="0"/>
              <a:pPr/>
              <a:t>11.5.2010</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569520A4-6F5D-4402-951B-9745A58D9734}" type="slidenum">
              <a:rPr lang="is-IS" smtClean="0"/>
              <a:pPr/>
              <a:t>‹#›</a:t>
            </a:fld>
            <a:endParaRPr lang="is-I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43AF129-FBC4-48C6-BEFF-261C6CAEA399}" type="datetime1">
              <a:rPr lang="is-IS" smtClean="0"/>
              <a:pPr/>
              <a:t>11.5.2010</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569520A4-6F5D-4402-951B-9745A58D9734}" type="slidenum">
              <a:rPr lang="is-IS" smtClean="0"/>
              <a:pPr/>
              <a:t>‹#›</a:t>
            </a:fld>
            <a:endParaRPr lang="is-I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BAF48ED-4C9E-406A-A89D-18041499A244}" type="datetime1">
              <a:rPr lang="is-IS" smtClean="0"/>
              <a:pPr/>
              <a:t>11.5.2010</a:t>
            </a:fld>
            <a:endParaRPr lang="is-IS"/>
          </a:p>
        </p:txBody>
      </p:sp>
      <p:sp>
        <p:nvSpPr>
          <p:cNvPr id="5" name="Footer Placeholder 4"/>
          <p:cNvSpPr>
            <a:spLocks noGrp="1"/>
          </p:cNvSpPr>
          <p:nvPr>
            <p:ph type="ftr" sz="quarter" idx="11"/>
          </p:nvPr>
        </p:nvSpPr>
        <p:spPr>
          <a:xfrm>
            <a:off x="800100" y="6172200"/>
            <a:ext cx="4000500" cy="457200"/>
          </a:xfrm>
        </p:spPr>
        <p:txBody>
          <a:bodyPr/>
          <a:lstStyle/>
          <a:p>
            <a:endParaRPr lang="is-I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569520A4-6F5D-4402-951B-9745A58D9734}" type="slidenum">
              <a:rPr lang="is-IS" smtClean="0"/>
              <a:pPr/>
              <a:t>‹#›</a:t>
            </a:fld>
            <a:endParaRPr lang="is-I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C199C77-C950-409E-8524-08802D0A5D38}" type="datetime1">
              <a:rPr lang="is-IS" smtClean="0"/>
              <a:pPr/>
              <a:t>11.5.2010</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569520A4-6F5D-4402-951B-9745A58D9734}" type="slidenum">
              <a:rPr lang="is-IS" smtClean="0"/>
              <a:pPr/>
              <a:t>‹#›</a:t>
            </a:fld>
            <a:endParaRPr lang="is-I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879BF0E-60D5-4A17-A518-1710DE46351D}" type="datetime1">
              <a:rPr lang="is-IS" smtClean="0"/>
              <a:pPr/>
              <a:t>11.5.2010</a:t>
            </a:fld>
            <a:endParaRPr lang="is-IS"/>
          </a:p>
        </p:txBody>
      </p:sp>
      <p:sp>
        <p:nvSpPr>
          <p:cNvPr id="8" name="Footer Placeholder 7"/>
          <p:cNvSpPr>
            <a:spLocks noGrp="1"/>
          </p:cNvSpPr>
          <p:nvPr>
            <p:ph type="ftr" sz="quarter" idx="11"/>
          </p:nvPr>
        </p:nvSpPr>
        <p:spPr/>
        <p:txBody>
          <a:bodyPr/>
          <a:lstStyle/>
          <a:p>
            <a:endParaRPr lang="is-IS"/>
          </a:p>
        </p:txBody>
      </p:sp>
      <p:sp>
        <p:nvSpPr>
          <p:cNvPr id="9" name="Slide Number Placeholder 8"/>
          <p:cNvSpPr>
            <a:spLocks noGrp="1"/>
          </p:cNvSpPr>
          <p:nvPr>
            <p:ph type="sldNum" sz="quarter" idx="12"/>
          </p:nvPr>
        </p:nvSpPr>
        <p:spPr/>
        <p:txBody>
          <a:bodyPr/>
          <a:lstStyle/>
          <a:p>
            <a:fld id="{569520A4-6F5D-4402-951B-9745A58D9734}" type="slidenum">
              <a:rPr lang="is-IS" smtClean="0"/>
              <a:pPr/>
              <a:t>‹#›</a:t>
            </a:fld>
            <a:endParaRPr lang="is-I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5DFD700-4B73-4992-9BEC-B3E6DE44D199}" type="datetime1">
              <a:rPr lang="is-IS" smtClean="0"/>
              <a:pPr/>
              <a:t>11.5.2010</a:t>
            </a:fld>
            <a:endParaRPr lang="is-IS"/>
          </a:p>
        </p:txBody>
      </p:sp>
      <p:sp>
        <p:nvSpPr>
          <p:cNvPr id="4" name="Footer Placeholder 3"/>
          <p:cNvSpPr>
            <a:spLocks noGrp="1"/>
          </p:cNvSpPr>
          <p:nvPr>
            <p:ph type="ftr" sz="quarter" idx="11"/>
          </p:nvPr>
        </p:nvSpPr>
        <p:spPr/>
        <p:txBody>
          <a:bodyPr/>
          <a:lstStyle/>
          <a:p>
            <a:endParaRPr lang="is-IS"/>
          </a:p>
        </p:txBody>
      </p:sp>
      <p:sp>
        <p:nvSpPr>
          <p:cNvPr id="5" name="Slide Number Placeholder 4"/>
          <p:cNvSpPr>
            <a:spLocks noGrp="1"/>
          </p:cNvSpPr>
          <p:nvPr>
            <p:ph type="sldNum" sz="quarter" idx="12"/>
          </p:nvPr>
        </p:nvSpPr>
        <p:spPr/>
        <p:txBody>
          <a:bodyPr/>
          <a:lstStyle/>
          <a:p>
            <a:fld id="{569520A4-6F5D-4402-951B-9745A58D9734}" type="slidenum">
              <a:rPr lang="is-IS" smtClean="0"/>
              <a:pPr/>
              <a:t>‹#›</a:t>
            </a:fld>
            <a:endParaRPr lang="is-I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E523F5-A0D8-46F9-A47D-282B9EEA6DB0}" type="datetime1">
              <a:rPr lang="is-IS" smtClean="0"/>
              <a:pPr/>
              <a:t>11.5.2010</a:t>
            </a:fld>
            <a:endParaRPr lang="is-IS"/>
          </a:p>
        </p:txBody>
      </p:sp>
      <p:sp>
        <p:nvSpPr>
          <p:cNvPr id="3" name="Footer Placeholder 2"/>
          <p:cNvSpPr>
            <a:spLocks noGrp="1"/>
          </p:cNvSpPr>
          <p:nvPr>
            <p:ph type="ftr" sz="quarter" idx="11"/>
          </p:nvPr>
        </p:nvSpPr>
        <p:spPr/>
        <p:txBody>
          <a:bodyPr/>
          <a:lstStyle/>
          <a:p>
            <a:endParaRPr lang="is-IS"/>
          </a:p>
        </p:txBody>
      </p:sp>
      <p:sp>
        <p:nvSpPr>
          <p:cNvPr id="4" name="Slide Number Placeholder 3"/>
          <p:cNvSpPr>
            <a:spLocks noGrp="1"/>
          </p:cNvSpPr>
          <p:nvPr>
            <p:ph type="sldNum" sz="quarter" idx="12"/>
          </p:nvPr>
        </p:nvSpPr>
        <p:spPr/>
        <p:txBody>
          <a:bodyPr/>
          <a:lstStyle/>
          <a:p>
            <a:fld id="{569520A4-6F5D-4402-951B-9745A58D9734}" type="slidenum">
              <a:rPr lang="is-IS" smtClean="0"/>
              <a:pPr/>
              <a:t>‹#›</a:t>
            </a:fld>
            <a:endParaRPr lang="is-I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E3362BE-628F-449E-B3CC-9B098DC95585}" type="datetime1">
              <a:rPr lang="is-IS" smtClean="0"/>
              <a:pPr/>
              <a:t>11.5.2010</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569520A4-6F5D-4402-951B-9745A58D9734}" type="slidenum">
              <a:rPr lang="is-IS" smtClean="0"/>
              <a:pPr/>
              <a:t>‹#›</a:t>
            </a:fld>
            <a:endParaRPr lang="is-I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5342270-E110-4E4B-A11C-7A3EC9EAD58B}" type="datetime1">
              <a:rPr lang="is-IS" smtClean="0"/>
              <a:pPr/>
              <a:t>11.5.2010</a:t>
            </a:fld>
            <a:endParaRPr lang="is-IS"/>
          </a:p>
        </p:txBody>
      </p:sp>
      <p:sp>
        <p:nvSpPr>
          <p:cNvPr id="6" name="Footer Placeholder 5"/>
          <p:cNvSpPr>
            <a:spLocks noGrp="1"/>
          </p:cNvSpPr>
          <p:nvPr>
            <p:ph type="ftr" sz="quarter" idx="11"/>
          </p:nvPr>
        </p:nvSpPr>
        <p:spPr>
          <a:xfrm>
            <a:off x="914400" y="6172200"/>
            <a:ext cx="3886200" cy="457200"/>
          </a:xfrm>
        </p:spPr>
        <p:txBody>
          <a:bodyPr/>
          <a:lstStyle/>
          <a:p>
            <a:endParaRPr lang="is-IS"/>
          </a:p>
        </p:txBody>
      </p:sp>
      <p:sp>
        <p:nvSpPr>
          <p:cNvPr id="7" name="Slide Number Placeholder 6"/>
          <p:cNvSpPr>
            <a:spLocks noGrp="1"/>
          </p:cNvSpPr>
          <p:nvPr>
            <p:ph type="sldNum" sz="quarter" idx="12"/>
          </p:nvPr>
        </p:nvSpPr>
        <p:spPr>
          <a:xfrm>
            <a:off x="146304" y="6208776"/>
            <a:ext cx="457200" cy="457200"/>
          </a:xfrm>
        </p:spPr>
        <p:txBody>
          <a:bodyPr/>
          <a:lstStyle/>
          <a:p>
            <a:fld id="{569520A4-6F5D-4402-951B-9745A58D9734}" type="slidenum">
              <a:rPr lang="is-IS" smtClean="0"/>
              <a:pPr/>
              <a:t>‹#›</a:t>
            </a:fld>
            <a:endParaRPr lang="is-I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96D681E-7182-48BB-96E3-D1E51287FD01}" type="datetime1">
              <a:rPr lang="is-IS" smtClean="0"/>
              <a:pPr/>
              <a:t>11.5.2010</a:t>
            </a:fld>
            <a:endParaRPr lang="is-I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is-I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69520A4-6F5D-4402-951B-9745A58D9734}" type="slidenum">
              <a:rPr lang="is-IS" smtClean="0"/>
              <a:pPr/>
              <a:t>‹#›</a:t>
            </a:fld>
            <a:endParaRPr lang="is-I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is-IS" dirty="0" smtClean="0"/>
              <a:t>Bryndís S. Guðmundsdóttir</a:t>
            </a:r>
          </a:p>
          <a:p>
            <a:r>
              <a:rPr lang="is-IS" dirty="0" smtClean="0"/>
              <a:t>Uppeldis- og kennslufræðingur Barnaverndarstofu</a:t>
            </a:r>
          </a:p>
          <a:p>
            <a:r>
              <a:rPr lang="is-IS" dirty="0" smtClean="0"/>
              <a:t>Málþing Ís-Forsa 11.maí 2010</a:t>
            </a:r>
            <a:endParaRPr lang="is-IS" dirty="0"/>
          </a:p>
        </p:txBody>
      </p:sp>
      <p:sp>
        <p:nvSpPr>
          <p:cNvPr id="2" name="Title 1"/>
          <p:cNvSpPr>
            <a:spLocks noGrp="1"/>
          </p:cNvSpPr>
          <p:nvPr>
            <p:ph type="ctrTitle"/>
          </p:nvPr>
        </p:nvSpPr>
        <p:spPr/>
        <p:txBody>
          <a:bodyPr>
            <a:normAutofit/>
          </a:bodyPr>
          <a:lstStyle/>
          <a:p>
            <a:r>
              <a:rPr lang="is-IS" dirty="0" smtClean="0"/>
              <a:t>Gæðastaðlar</a:t>
            </a:r>
            <a:br>
              <a:rPr lang="is-IS" dirty="0" smtClean="0"/>
            </a:br>
            <a:r>
              <a:rPr lang="is-IS" dirty="0" smtClean="0"/>
              <a:t>Barnaverndarstofa 2008</a:t>
            </a:r>
            <a:endParaRPr lang="is-I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Uppsetning og útlit staðlanna</a:t>
            </a:r>
            <a:endParaRPr lang="is-IS" dirty="0"/>
          </a:p>
        </p:txBody>
      </p:sp>
      <p:sp>
        <p:nvSpPr>
          <p:cNvPr id="3" name="Content Placeholder 2"/>
          <p:cNvSpPr>
            <a:spLocks noGrp="1"/>
          </p:cNvSpPr>
          <p:nvPr>
            <p:ph sz="quarter" idx="1"/>
          </p:nvPr>
        </p:nvSpPr>
        <p:spPr/>
        <p:txBody>
          <a:bodyPr/>
          <a:lstStyle/>
          <a:p>
            <a:endParaRPr lang="is-IS" dirty="0" smtClean="0"/>
          </a:p>
          <a:p>
            <a:r>
              <a:rPr lang="is-IS" sz="3200" dirty="0" smtClean="0"/>
              <a:t>10 meginreglur</a:t>
            </a:r>
          </a:p>
          <a:p>
            <a:r>
              <a:rPr lang="is-IS" sz="3200" dirty="0" smtClean="0"/>
              <a:t>Hugtakaskýringar</a:t>
            </a:r>
          </a:p>
          <a:p>
            <a:r>
              <a:rPr lang="is-IS" sz="3200" dirty="0" smtClean="0"/>
              <a:t>17 meginstaðlar (5 stig verkferils)</a:t>
            </a:r>
          </a:p>
          <a:p>
            <a:r>
              <a:rPr lang="is-IS" sz="3200" dirty="0" smtClean="0"/>
              <a:t>103 undirstaðlar</a:t>
            </a:r>
          </a:p>
          <a:p>
            <a:r>
              <a:rPr lang="is-IS" sz="3200" dirty="0" smtClean="0"/>
              <a:t>115 rauð ljós</a:t>
            </a:r>
          </a:p>
          <a:p>
            <a:endParaRPr lang="is-I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algn="ctr"/>
            <a:r>
              <a:rPr lang="is-IS" sz="3200" b="1" dirty="0"/>
              <a:t>Meginreglur</a:t>
            </a:r>
            <a:br>
              <a:rPr lang="is-IS" sz="3200" b="1" dirty="0"/>
            </a:br>
            <a:r>
              <a:rPr lang="is-IS" sz="1800" dirty="0"/>
              <a:t>Staðlar eiga að gefa vísbendingar um að meginreglur séu haldnar</a:t>
            </a:r>
            <a:endParaRPr lang="en-US" sz="1800" dirty="0"/>
          </a:p>
        </p:txBody>
      </p:sp>
      <p:sp>
        <p:nvSpPr>
          <p:cNvPr id="101379" name="Rectangle 3"/>
          <p:cNvSpPr>
            <a:spLocks noGrp="1" noChangeArrowheads="1"/>
          </p:cNvSpPr>
          <p:nvPr>
            <p:ph type="body" idx="1"/>
          </p:nvPr>
        </p:nvSpPr>
        <p:spPr/>
        <p:txBody>
          <a:bodyPr>
            <a:normAutofit/>
          </a:bodyPr>
          <a:lstStyle/>
          <a:p>
            <a:pPr marL="457200" indent="-457200">
              <a:buFont typeface="+mj-lt"/>
              <a:buAutoNum type="arabicPeriod"/>
            </a:pPr>
            <a:r>
              <a:rPr lang="is-IS" sz="2400" dirty="0" smtClean="0"/>
              <a:t>Tryggja </a:t>
            </a:r>
            <a:r>
              <a:rPr lang="is-IS" sz="2400" dirty="0"/>
              <a:t>hagsmuni barns</a:t>
            </a:r>
          </a:p>
          <a:p>
            <a:pPr marL="457200" indent="-457200">
              <a:buFont typeface="+mj-lt"/>
              <a:buAutoNum type="arabicPeriod"/>
            </a:pPr>
            <a:r>
              <a:rPr lang="is-IS" sz="2400" dirty="0"/>
              <a:t>Málið sé kannað vendilega</a:t>
            </a:r>
          </a:p>
          <a:p>
            <a:pPr marL="457200" indent="-457200">
              <a:buFont typeface="+mj-lt"/>
              <a:buAutoNum type="arabicPeriod"/>
            </a:pPr>
            <a:r>
              <a:rPr lang="is-IS" sz="2400" dirty="0"/>
              <a:t>Vistun sé nauðsynleg – hagsmunir barnsins</a:t>
            </a:r>
          </a:p>
          <a:p>
            <a:pPr marL="457200" indent="-457200">
              <a:buFont typeface="+mj-lt"/>
              <a:buAutoNum type="arabicPeriod"/>
            </a:pPr>
            <a:r>
              <a:rPr lang="is-IS" sz="2400" dirty="0" smtClean="0"/>
              <a:t>Tímabundin ráðstöfun </a:t>
            </a:r>
            <a:r>
              <a:rPr lang="is-IS" sz="2400" dirty="0"/>
              <a:t>– </a:t>
            </a:r>
            <a:r>
              <a:rPr lang="is-IS" sz="2400" dirty="0" smtClean="0"/>
              <a:t>fjölskyldan á ný</a:t>
            </a:r>
            <a:endParaRPr lang="is-IS" sz="2400" dirty="0"/>
          </a:p>
          <a:p>
            <a:pPr marL="457200" indent="-457200">
              <a:buFont typeface="+mj-lt"/>
              <a:buAutoNum type="arabicPeriod"/>
            </a:pPr>
            <a:r>
              <a:rPr lang="is-IS" sz="2400" dirty="0"/>
              <a:t>Upplýsa barnið </a:t>
            </a:r>
          </a:p>
          <a:p>
            <a:pPr marL="457200" indent="-457200">
              <a:buFont typeface="+mj-lt"/>
              <a:buAutoNum type="arabicPeriod"/>
            </a:pPr>
            <a:r>
              <a:rPr lang="is-IS" sz="2400" dirty="0"/>
              <a:t>Sjónarmið barnsins virt</a:t>
            </a:r>
          </a:p>
          <a:p>
            <a:pPr marL="457200" indent="-457200">
              <a:buFont typeface="+mj-lt"/>
              <a:buAutoNum type="arabicPeriod"/>
            </a:pPr>
            <a:r>
              <a:rPr lang="is-IS" sz="2400" dirty="0"/>
              <a:t>Taka tillit til </a:t>
            </a:r>
            <a:r>
              <a:rPr lang="is-IS" sz="2400" dirty="0" smtClean="0"/>
              <a:t>aldurs og þroska </a:t>
            </a:r>
            <a:r>
              <a:rPr lang="is-IS" sz="2400" dirty="0"/>
              <a:t>í öllu ferlinu</a:t>
            </a:r>
          </a:p>
          <a:p>
            <a:pPr marL="457200" indent="-457200">
              <a:buFont typeface="+mj-lt"/>
              <a:buAutoNum type="arabicPeriod"/>
            </a:pPr>
            <a:r>
              <a:rPr lang="is-IS" sz="2400" dirty="0"/>
              <a:t>Samráð við aðstandendur</a:t>
            </a:r>
          </a:p>
          <a:p>
            <a:pPr marL="457200" indent="-457200">
              <a:buFont typeface="+mj-lt"/>
              <a:buAutoNum type="arabicPeriod"/>
            </a:pPr>
            <a:r>
              <a:rPr lang="is-IS" sz="2400" dirty="0"/>
              <a:t>Skjalfestar upplýsingar um ráðstafanir – gegnsætt </a:t>
            </a:r>
            <a:r>
              <a:rPr lang="is-IS" sz="2400" dirty="0" smtClean="0"/>
              <a:t>ferli</a:t>
            </a:r>
          </a:p>
          <a:p>
            <a:pPr marL="457200" indent="-457200">
              <a:buFont typeface="+mj-lt"/>
              <a:buAutoNum type="arabicPeriod"/>
            </a:pPr>
            <a:r>
              <a:rPr lang="is-IS" sz="2400" dirty="0" smtClean="0"/>
              <a:t>Tryggan kvörtunarferil fyrir barnið</a:t>
            </a:r>
          </a:p>
          <a:p>
            <a:pPr marL="457200" indent="-457200">
              <a:buFont typeface="+mj-lt"/>
              <a:buAutoNum type="arabicPeriod"/>
            </a:pPr>
            <a:endParaRPr lang="is-IS" sz="2400" dirty="0" smtClean="0"/>
          </a:p>
          <a:p>
            <a:pPr marL="457200" indent="-457200">
              <a:buFont typeface="+mj-lt"/>
              <a:buAutoNum type="arabicPeriod"/>
            </a:pPr>
            <a:endParaRPr lang="is-IS" sz="2400"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s-IS" dirty="0" smtClean="0"/>
              <a:t>Verkferli vistunar og fósturs</a:t>
            </a:r>
            <a:endParaRPr lang="is-IS" dirty="0"/>
          </a:p>
        </p:txBody>
      </p:sp>
      <p:sp>
        <p:nvSpPr>
          <p:cNvPr id="3" name="Content Placeholder 2"/>
          <p:cNvSpPr>
            <a:spLocks noGrp="1"/>
          </p:cNvSpPr>
          <p:nvPr>
            <p:ph sz="quarter" idx="1"/>
          </p:nvPr>
        </p:nvSpPr>
        <p:spPr/>
        <p:txBody>
          <a:bodyPr/>
          <a:lstStyle/>
          <a:p>
            <a:pPr>
              <a:buFontTx/>
              <a:buNone/>
            </a:pPr>
            <a:endParaRPr lang="is-IS" dirty="0" smtClean="0"/>
          </a:p>
          <a:p>
            <a:pPr>
              <a:buFontTx/>
              <a:buNone/>
            </a:pPr>
            <a:r>
              <a:rPr lang="is-IS" sz="2800" dirty="0" smtClean="0"/>
              <a:t> I.  stig: Almenn umgjörð vistunar og fósturs</a:t>
            </a:r>
          </a:p>
          <a:p>
            <a:pPr>
              <a:buFontTx/>
              <a:buNone/>
            </a:pPr>
            <a:r>
              <a:rPr lang="is-IS" sz="2800" dirty="0" smtClean="0"/>
              <a:t> II. stig: Ákvörðun og aðdragandi vistunar og  fósturs</a:t>
            </a:r>
            <a:r>
              <a:rPr lang="en-US" sz="2800" dirty="0" smtClean="0"/>
              <a:t> </a:t>
            </a:r>
          </a:p>
          <a:p>
            <a:pPr>
              <a:buFontTx/>
              <a:buNone/>
            </a:pPr>
            <a:r>
              <a:rPr lang="is-IS" sz="2800" dirty="0" smtClean="0"/>
              <a:t>III. stig: Umsjá barns í vistun eða fóstri</a:t>
            </a:r>
          </a:p>
          <a:p>
            <a:pPr>
              <a:buFontTx/>
              <a:buNone/>
            </a:pPr>
            <a:r>
              <a:rPr lang="is-IS" sz="2800" dirty="0" smtClean="0"/>
              <a:t>IV. stig: Lok vistunar og fósturs og eftirfylgd</a:t>
            </a:r>
          </a:p>
          <a:p>
            <a:pPr>
              <a:buFontTx/>
              <a:buNone/>
            </a:pPr>
            <a:r>
              <a:rPr lang="is-IS" sz="2800" dirty="0" smtClean="0"/>
              <a:t> V.  stig: Rannsóknir og árangursmat</a:t>
            </a:r>
            <a:r>
              <a:rPr lang="en-US" sz="2800" dirty="0" smtClean="0"/>
              <a:t> </a:t>
            </a:r>
            <a:endParaRPr lang="is-I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normAutofit fontScale="90000"/>
          </a:bodyPr>
          <a:lstStyle/>
          <a:p>
            <a:pPr algn="ctr"/>
            <a:r>
              <a:rPr lang="is-IS" sz="3600" dirty="0" smtClean="0"/>
              <a:t/>
            </a:r>
            <a:br>
              <a:rPr lang="is-IS" sz="3600" dirty="0" smtClean="0"/>
            </a:br>
            <a:r>
              <a:rPr lang="is-IS" sz="3600" dirty="0" smtClean="0"/>
              <a:t/>
            </a:r>
            <a:br>
              <a:rPr lang="is-IS" sz="3600" dirty="0" smtClean="0"/>
            </a:br>
            <a:r>
              <a:rPr lang="is-IS" sz="3600" dirty="0" smtClean="0"/>
              <a:t>I</a:t>
            </a:r>
            <a:r>
              <a:rPr lang="is-IS" sz="3600" dirty="0"/>
              <a:t>.  stig:   Almenn umgjörð vistunar og fósturs </a:t>
            </a:r>
            <a:r>
              <a:rPr lang="is-IS" sz="3600" dirty="0" smtClean="0"/>
              <a:t/>
            </a:r>
            <a:br>
              <a:rPr lang="is-IS" sz="3600" dirty="0" smtClean="0"/>
            </a:br>
            <a:r>
              <a:rPr lang="is-IS" sz="3600" dirty="0" smtClean="0"/>
              <a:t>   </a:t>
            </a:r>
            <a:r>
              <a:rPr lang="is-IS" sz="2200" dirty="0" smtClean="0"/>
              <a:t>Ábyrgð bera f.tr. ráðuneyti, BVS, sveitarstj. Bvn</a:t>
            </a:r>
            <a:r>
              <a:rPr lang="is-IS" sz="1800" dirty="0" smtClean="0"/>
              <a:t>.</a:t>
            </a:r>
            <a:r>
              <a:rPr lang="is-IS" sz="1800" b="1" dirty="0"/>
              <a:t/>
            </a:r>
            <a:br>
              <a:rPr lang="is-IS" sz="1800" b="1" dirty="0"/>
            </a:br>
            <a:endParaRPr lang="en-US" sz="1800" b="1" dirty="0"/>
          </a:p>
        </p:txBody>
      </p:sp>
      <p:sp>
        <p:nvSpPr>
          <p:cNvPr id="95235" name="Rectangle 3"/>
          <p:cNvSpPr>
            <a:spLocks noGrp="1" noChangeArrowheads="1"/>
          </p:cNvSpPr>
          <p:nvPr>
            <p:ph sz="quarter" idx="1"/>
          </p:nvPr>
        </p:nvSpPr>
        <p:spPr/>
        <p:txBody>
          <a:bodyPr/>
          <a:lstStyle/>
          <a:p>
            <a:pPr marL="533400" indent="-533400">
              <a:lnSpc>
                <a:spcPct val="90000"/>
              </a:lnSpc>
              <a:buFontTx/>
              <a:buNone/>
            </a:pPr>
            <a:endParaRPr lang="is-IS" sz="2000" dirty="0" smtClean="0"/>
          </a:p>
          <a:p>
            <a:pPr marL="533400" indent="-533400">
              <a:lnSpc>
                <a:spcPct val="90000"/>
              </a:lnSpc>
              <a:buFontTx/>
              <a:buNone/>
            </a:pPr>
            <a:endParaRPr lang="is-IS" sz="2000" dirty="0" smtClean="0"/>
          </a:p>
          <a:p>
            <a:pPr marL="533400" indent="-533400">
              <a:lnSpc>
                <a:spcPct val="90000"/>
              </a:lnSpc>
              <a:buFontTx/>
              <a:buNone/>
            </a:pPr>
            <a:r>
              <a:rPr lang="is-IS" sz="2800" dirty="0" smtClean="0"/>
              <a:t>1</a:t>
            </a:r>
            <a:r>
              <a:rPr lang="is-IS" sz="2800" b="1" dirty="0"/>
              <a:t>.  staðall</a:t>
            </a:r>
            <a:r>
              <a:rPr lang="is-IS" sz="2800" dirty="0"/>
              <a:t> </a:t>
            </a:r>
          </a:p>
          <a:p>
            <a:pPr marL="914400" lvl="1" indent="-457200">
              <a:lnSpc>
                <a:spcPct val="90000"/>
              </a:lnSpc>
              <a:buFontTx/>
              <a:buNone/>
            </a:pPr>
            <a:r>
              <a:rPr lang="is-IS" sz="2800" dirty="0"/>
              <a:t>	Öll laga- og stjórnsýsluleg umgjörð vistunar og fósturs liggur fyrir með skýrum hætti. </a:t>
            </a:r>
          </a:p>
          <a:p>
            <a:pPr marL="533400" indent="-533400">
              <a:lnSpc>
                <a:spcPct val="90000"/>
              </a:lnSpc>
              <a:buFontTx/>
              <a:buNone/>
            </a:pPr>
            <a:r>
              <a:rPr lang="is-IS" sz="2800" dirty="0"/>
              <a:t>2.  </a:t>
            </a:r>
            <a:r>
              <a:rPr lang="is-IS" sz="2800" b="1" dirty="0"/>
              <a:t>staðall</a:t>
            </a:r>
          </a:p>
          <a:p>
            <a:pPr marL="914400" lvl="1" indent="-457200">
              <a:lnSpc>
                <a:spcPct val="90000"/>
              </a:lnSpc>
              <a:buFontTx/>
              <a:buNone/>
            </a:pPr>
            <a:r>
              <a:rPr lang="is-IS" sz="2800" dirty="0"/>
              <a:t>	Öll framkvæmd og málsmeðferð í vistunar- og fósturmálum er vönduð.</a:t>
            </a:r>
          </a:p>
          <a:p>
            <a:pPr marL="533400" indent="-533400">
              <a:lnSpc>
                <a:spcPct val="90000"/>
              </a:lnSpc>
              <a:buFontTx/>
              <a:buNone/>
            </a:pPr>
            <a:r>
              <a:rPr lang="is-IS" sz="2800" dirty="0"/>
              <a:t>3. </a:t>
            </a:r>
            <a:r>
              <a:rPr lang="is-IS" sz="2800" b="1" dirty="0"/>
              <a:t>staðall</a:t>
            </a:r>
          </a:p>
          <a:p>
            <a:pPr marL="914400" lvl="1" indent="-457200">
              <a:lnSpc>
                <a:spcPct val="90000"/>
              </a:lnSpc>
              <a:buFontTx/>
              <a:buNone/>
            </a:pPr>
            <a:r>
              <a:rPr lang="is-IS" sz="2800" dirty="0"/>
              <a:t>	Ávallt er val um mismunandi vistunar- og fósturúrræði</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normAutofit/>
          </a:bodyPr>
          <a:lstStyle/>
          <a:p>
            <a:pPr algn="ctr"/>
            <a:r>
              <a:rPr lang="is-IS" sz="2400" dirty="0"/>
              <a:t>II. stig:  Ákvörðun og aðdragandi vistunar eða </a:t>
            </a:r>
            <a:r>
              <a:rPr lang="is-IS" sz="2400" dirty="0" smtClean="0"/>
              <a:t>fósturs</a:t>
            </a:r>
            <a:br>
              <a:rPr lang="is-IS" sz="2400" dirty="0" smtClean="0"/>
            </a:br>
            <a:r>
              <a:rPr lang="is-IS" sz="2000" dirty="0" smtClean="0"/>
              <a:t>Ábyrgð bera bvn og BVS með eftirlit</a:t>
            </a:r>
            <a:endParaRPr lang="en-US" sz="2000" dirty="0"/>
          </a:p>
        </p:txBody>
      </p:sp>
      <p:sp>
        <p:nvSpPr>
          <p:cNvPr id="96259" name="Rectangle 3"/>
          <p:cNvSpPr>
            <a:spLocks noGrp="1" noChangeArrowheads="1"/>
          </p:cNvSpPr>
          <p:nvPr>
            <p:ph sz="quarter" idx="1"/>
          </p:nvPr>
        </p:nvSpPr>
        <p:spPr/>
        <p:txBody>
          <a:bodyPr/>
          <a:lstStyle/>
          <a:p>
            <a:pPr marL="381000" indent="-381000">
              <a:lnSpc>
                <a:spcPct val="80000"/>
              </a:lnSpc>
              <a:buFontTx/>
              <a:buNone/>
            </a:pPr>
            <a:endParaRPr lang="is-IS" sz="2000" dirty="0"/>
          </a:p>
          <a:p>
            <a:pPr marL="381000" indent="-381000">
              <a:lnSpc>
                <a:spcPct val="80000"/>
              </a:lnSpc>
              <a:buFontTx/>
              <a:buNone/>
            </a:pPr>
            <a:endParaRPr lang="is-IS" sz="2000" dirty="0" smtClean="0"/>
          </a:p>
          <a:p>
            <a:pPr marL="381000" indent="-381000">
              <a:lnSpc>
                <a:spcPct val="80000"/>
              </a:lnSpc>
              <a:buFontTx/>
              <a:buNone/>
            </a:pPr>
            <a:r>
              <a:rPr lang="is-IS" sz="2400" dirty="0" smtClean="0"/>
              <a:t>4</a:t>
            </a:r>
            <a:r>
              <a:rPr lang="is-IS" sz="2400" dirty="0"/>
              <a:t>.  </a:t>
            </a:r>
            <a:r>
              <a:rPr lang="is-IS" sz="2400" b="1" dirty="0"/>
              <a:t>staðall</a:t>
            </a:r>
          </a:p>
          <a:p>
            <a:pPr marL="381000" indent="-381000">
              <a:lnSpc>
                <a:spcPct val="80000"/>
              </a:lnSpc>
              <a:buFontTx/>
              <a:buNone/>
            </a:pPr>
            <a:r>
              <a:rPr lang="is-IS" sz="2400" dirty="0"/>
              <a:t>	Barni er aldrei komið í vistun eða fóstur að nauðsynjalausu. </a:t>
            </a:r>
          </a:p>
          <a:p>
            <a:pPr marL="381000" indent="-381000">
              <a:lnSpc>
                <a:spcPct val="80000"/>
              </a:lnSpc>
              <a:buFontTx/>
              <a:buNone/>
            </a:pPr>
            <a:r>
              <a:rPr lang="is-IS" sz="2400" dirty="0"/>
              <a:t>5</a:t>
            </a:r>
            <a:r>
              <a:rPr lang="is-IS" sz="2400" b="1" dirty="0"/>
              <a:t>.  staðall</a:t>
            </a:r>
          </a:p>
          <a:p>
            <a:pPr marL="381000" indent="-381000">
              <a:lnSpc>
                <a:spcPct val="80000"/>
              </a:lnSpc>
              <a:buFontTx/>
              <a:buNone/>
            </a:pPr>
            <a:r>
              <a:rPr lang="is-IS" sz="2400" dirty="0"/>
              <a:t>	Við ákvörðun um vistun eða fóstur eru hagsmunir barns ávallt </a:t>
            </a:r>
          </a:p>
          <a:p>
            <a:pPr marL="381000" indent="-381000">
              <a:lnSpc>
                <a:spcPct val="80000"/>
              </a:lnSpc>
              <a:buFontTx/>
              <a:buNone/>
            </a:pPr>
            <a:r>
              <a:rPr lang="is-IS" sz="2400" dirty="0"/>
              <a:t>	hafðir í fyrirrúmi.</a:t>
            </a:r>
          </a:p>
          <a:p>
            <a:pPr marL="381000" indent="-381000">
              <a:lnSpc>
                <a:spcPct val="80000"/>
              </a:lnSpc>
              <a:buFontTx/>
              <a:buNone/>
            </a:pPr>
            <a:r>
              <a:rPr lang="is-IS" sz="2400" dirty="0"/>
              <a:t>6.  </a:t>
            </a:r>
            <a:r>
              <a:rPr lang="is-IS" sz="2400" b="1" dirty="0"/>
              <a:t>staðall</a:t>
            </a:r>
          </a:p>
          <a:p>
            <a:pPr marL="381000" indent="-381000">
              <a:lnSpc>
                <a:spcPct val="80000"/>
              </a:lnSpc>
              <a:buFontTx/>
              <a:buNone/>
            </a:pPr>
            <a:r>
              <a:rPr lang="is-IS" sz="2400" dirty="0"/>
              <a:t>	Vandað er til ákvörðunar um vistun eða fóstur og við val á umsjáraðilum. </a:t>
            </a:r>
          </a:p>
          <a:p>
            <a:pPr marL="381000" indent="-381000">
              <a:lnSpc>
                <a:spcPct val="80000"/>
              </a:lnSpc>
              <a:buFontTx/>
              <a:buNone/>
            </a:pPr>
            <a:r>
              <a:rPr lang="is-IS" sz="2400" dirty="0"/>
              <a:t>7</a:t>
            </a:r>
            <a:r>
              <a:rPr lang="is-IS" sz="2400" b="1" dirty="0"/>
              <a:t>.  staðall</a:t>
            </a:r>
          </a:p>
          <a:p>
            <a:pPr marL="381000" indent="-381000">
              <a:lnSpc>
                <a:spcPct val="80000"/>
              </a:lnSpc>
              <a:buFontTx/>
              <a:buNone/>
            </a:pPr>
            <a:r>
              <a:rPr lang="is-IS" sz="2400" dirty="0"/>
              <a:t>	Ráðstöfun barns í vistun eða fóstur er vel undirbúin og lögð er áhersla á að viðhalda eftir föngum stöðugleika í högum þess.</a:t>
            </a:r>
            <a:endParaRPr lang="en-US" sz="2400" dirty="0"/>
          </a:p>
          <a:p>
            <a:pPr marL="381000" indent="-381000">
              <a:lnSpc>
                <a:spcPct val="80000"/>
              </a:lnSpc>
              <a:buFontTx/>
              <a:buNone/>
            </a:pPr>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normAutofit fontScale="90000"/>
          </a:bodyPr>
          <a:lstStyle/>
          <a:p>
            <a:pPr algn="ctr"/>
            <a:r>
              <a:rPr lang="is-IS" sz="2400" b="1" dirty="0"/>
              <a:t/>
            </a:r>
            <a:br>
              <a:rPr lang="is-IS" sz="2400" b="1" dirty="0"/>
            </a:br>
            <a:r>
              <a:rPr lang="is-IS" sz="2400" b="1" dirty="0"/>
              <a:t/>
            </a:r>
            <a:br>
              <a:rPr lang="is-IS" sz="2400" b="1" dirty="0"/>
            </a:br>
            <a:r>
              <a:rPr lang="is-IS" sz="2400" b="1" dirty="0" smtClean="0"/>
              <a:t/>
            </a:r>
            <a:br>
              <a:rPr lang="is-IS" sz="2400" b="1" dirty="0" smtClean="0"/>
            </a:br>
            <a:r>
              <a:rPr lang="is-IS" sz="2400" b="1" dirty="0" smtClean="0"/>
              <a:t/>
            </a:r>
            <a:br>
              <a:rPr lang="is-IS" sz="2400" b="1" dirty="0" smtClean="0"/>
            </a:br>
            <a:r>
              <a:rPr lang="is-IS" sz="2400" b="1" dirty="0" smtClean="0"/>
              <a:t/>
            </a:r>
            <a:br>
              <a:rPr lang="is-IS" sz="2400" b="1" dirty="0" smtClean="0"/>
            </a:br>
            <a:r>
              <a:rPr lang="is-IS" sz="2400" b="1" dirty="0" smtClean="0"/>
              <a:t/>
            </a:r>
            <a:br>
              <a:rPr lang="is-IS" sz="2400" b="1" dirty="0" smtClean="0"/>
            </a:br>
            <a:r>
              <a:rPr lang="is-IS" sz="2400" b="1" dirty="0" smtClean="0"/>
              <a:t/>
            </a:r>
            <a:br>
              <a:rPr lang="is-IS" sz="2400" b="1" dirty="0" smtClean="0"/>
            </a:br>
            <a:r>
              <a:rPr lang="is-IS" sz="3600" dirty="0" smtClean="0"/>
              <a:t>III</a:t>
            </a:r>
            <a:r>
              <a:rPr lang="is-IS" sz="3600" dirty="0"/>
              <a:t>. </a:t>
            </a:r>
            <a:r>
              <a:rPr lang="is-IS" sz="3600" dirty="0" smtClean="0"/>
              <a:t>stig: Umsjá </a:t>
            </a:r>
            <a:r>
              <a:rPr lang="is-IS" sz="3600" dirty="0"/>
              <a:t>barns í vistun eða </a:t>
            </a:r>
            <a:r>
              <a:rPr lang="is-IS" sz="3600" dirty="0" smtClean="0"/>
              <a:t>fóstri</a:t>
            </a:r>
            <a:br>
              <a:rPr lang="is-IS" sz="3600" dirty="0" smtClean="0"/>
            </a:br>
            <a:r>
              <a:rPr lang="is-IS" sz="2200" dirty="0" smtClean="0"/>
              <a:t>Ábyrgð bera bvn, BVS, umsjáraðilar</a:t>
            </a:r>
            <a:r>
              <a:rPr lang="is-IS" sz="4000" b="1" dirty="0"/>
              <a:t/>
            </a:r>
            <a:br>
              <a:rPr lang="is-IS" sz="4000" b="1" dirty="0"/>
            </a:br>
            <a:endParaRPr lang="en-US" sz="4000" b="1" dirty="0"/>
          </a:p>
        </p:txBody>
      </p:sp>
      <p:sp>
        <p:nvSpPr>
          <p:cNvPr id="97283" name="Rectangle 3"/>
          <p:cNvSpPr>
            <a:spLocks noGrp="1" noChangeArrowheads="1"/>
          </p:cNvSpPr>
          <p:nvPr>
            <p:ph sz="quarter" idx="1"/>
          </p:nvPr>
        </p:nvSpPr>
        <p:spPr/>
        <p:txBody>
          <a:bodyPr>
            <a:noAutofit/>
          </a:bodyPr>
          <a:lstStyle/>
          <a:p>
            <a:pPr>
              <a:lnSpc>
                <a:spcPct val="80000"/>
              </a:lnSpc>
              <a:buFontTx/>
              <a:buNone/>
            </a:pPr>
            <a:r>
              <a:rPr lang="is-IS" sz="2000" dirty="0"/>
              <a:t>8</a:t>
            </a:r>
            <a:r>
              <a:rPr lang="is-IS" sz="2000" b="1" dirty="0"/>
              <a:t>.   staðall</a:t>
            </a:r>
          </a:p>
          <a:p>
            <a:pPr>
              <a:lnSpc>
                <a:spcPct val="80000"/>
              </a:lnSpc>
              <a:buFontTx/>
              <a:buNone/>
            </a:pPr>
            <a:r>
              <a:rPr lang="is-IS" sz="2000" dirty="0"/>
              <a:t>	Öll ytri umgjörð vistunar og fósturs er góð og mætir þörfum barnsins sem þar dvelur. </a:t>
            </a:r>
          </a:p>
          <a:p>
            <a:pPr>
              <a:lnSpc>
                <a:spcPct val="80000"/>
              </a:lnSpc>
              <a:buFontTx/>
              <a:buNone/>
            </a:pPr>
            <a:r>
              <a:rPr lang="is-IS" sz="2000" dirty="0"/>
              <a:t>9</a:t>
            </a:r>
            <a:r>
              <a:rPr lang="is-IS" sz="2000" b="1" dirty="0"/>
              <a:t>.   staðall</a:t>
            </a:r>
          </a:p>
          <a:p>
            <a:pPr>
              <a:lnSpc>
                <a:spcPct val="80000"/>
              </a:lnSpc>
              <a:buFontTx/>
              <a:buNone/>
            </a:pPr>
            <a:r>
              <a:rPr lang="is-IS" sz="2000" dirty="0"/>
              <a:t>	Tímabundin vistun eða fóstur varir aldrei lengur en nauðsyn krefur. </a:t>
            </a:r>
          </a:p>
          <a:p>
            <a:pPr>
              <a:lnSpc>
                <a:spcPct val="80000"/>
              </a:lnSpc>
              <a:buFontTx/>
              <a:buNone/>
            </a:pPr>
            <a:r>
              <a:rPr lang="is-IS" sz="2000" dirty="0"/>
              <a:t>10</a:t>
            </a:r>
            <a:r>
              <a:rPr lang="is-IS" sz="2000" b="1" dirty="0"/>
              <a:t>.  staðall</a:t>
            </a:r>
          </a:p>
          <a:p>
            <a:pPr>
              <a:lnSpc>
                <a:spcPct val="80000"/>
              </a:lnSpc>
              <a:buFontTx/>
              <a:buNone/>
            </a:pPr>
            <a:r>
              <a:rPr lang="is-IS" sz="2000" dirty="0"/>
              <a:t>	Stuðlað er að umgengni barns í vistun eða fóstri við nákomna. </a:t>
            </a:r>
          </a:p>
          <a:p>
            <a:pPr>
              <a:lnSpc>
                <a:spcPct val="80000"/>
              </a:lnSpc>
              <a:buFontTx/>
              <a:buNone/>
            </a:pPr>
            <a:r>
              <a:rPr lang="is-IS" sz="2000" dirty="0"/>
              <a:t>11.  </a:t>
            </a:r>
            <a:r>
              <a:rPr lang="is-IS" sz="2000" b="1" dirty="0"/>
              <a:t>staðall</a:t>
            </a:r>
          </a:p>
          <a:p>
            <a:pPr>
              <a:lnSpc>
                <a:spcPct val="80000"/>
              </a:lnSpc>
              <a:buFontTx/>
              <a:buNone/>
            </a:pPr>
            <a:r>
              <a:rPr lang="is-IS" sz="2000" dirty="0"/>
              <a:t>	Barn í vistun eða fóstri er hvatt og stutt til að taka þátt ákvörðunum er snerta hagi þess. </a:t>
            </a:r>
          </a:p>
          <a:p>
            <a:pPr>
              <a:lnSpc>
                <a:spcPct val="80000"/>
              </a:lnSpc>
              <a:buFontTx/>
              <a:buNone/>
            </a:pPr>
            <a:r>
              <a:rPr lang="is-IS" sz="2000" dirty="0"/>
              <a:t>12</a:t>
            </a:r>
            <a:r>
              <a:rPr lang="is-IS" sz="2000" b="1" dirty="0"/>
              <a:t>.  staðall</a:t>
            </a:r>
          </a:p>
          <a:p>
            <a:pPr>
              <a:lnSpc>
                <a:spcPct val="80000"/>
              </a:lnSpc>
              <a:buFontTx/>
              <a:buNone/>
            </a:pPr>
            <a:r>
              <a:rPr lang="is-IS" sz="2000" dirty="0"/>
              <a:t>	Viðmót og atlæti umsjáraðila við barn á hans vegum einkennist af skilningi,  hlýju, virðingu og ábyrgð.</a:t>
            </a:r>
          </a:p>
          <a:p>
            <a:pPr>
              <a:lnSpc>
                <a:spcPct val="80000"/>
              </a:lnSpc>
              <a:buFontTx/>
              <a:buNone/>
            </a:pPr>
            <a:r>
              <a:rPr lang="is-IS" sz="2000" dirty="0"/>
              <a:t>13.  </a:t>
            </a:r>
            <a:r>
              <a:rPr lang="is-IS" sz="2000" b="1" dirty="0"/>
              <a:t>staðall</a:t>
            </a:r>
          </a:p>
          <a:p>
            <a:pPr>
              <a:lnSpc>
                <a:spcPct val="80000"/>
              </a:lnSpc>
              <a:buFontTx/>
              <a:buNone/>
            </a:pPr>
            <a:r>
              <a:rPr lang="is-IS" sz="2000" dirty="0"/>
              <a:t>	Tryggt er að börn í vistun eða fóstri njóti grundvallarréttinda.</a:t>
            </a:r>
          </a:p>
          <a:p>
            <a:pPr>
              <a:lnSpc>
                <a:spcPct val="80000"/>
              </a:lnSpc>
              <a:buFontTx/>
              <a:buNone/>
            </a:pPr>
            <a:r>
              <a:rPr lang="is-IS" sz="2000" dirty="0"/>
              <a:t>14.  s</a:t>
            </a:r>
            <a:r>
              <a:rPr lang="is-IS" sz="2000" b="1" dirty="0"/>
              <a:t>taðall</a:t>
            </a:r>
          </a:p>
          <a:p>
            <a:pPr>
              <a:lnSpc>
                <a:spcPct val="80000"/>
              </a:lnSpc>
              <a:buFontTx/>
              <a:buNone/>
            </a:pPr>
            <a:r>
              <a:rPr lang="is-IS" sz="2000" dirty="0"/>
              <a:t>	Skilvirkt eftirlit er með aðbúnaði og líðan barna í vistun og fóstri.</a:t>
            </a:r>
            <a:endParaRPr lang="en-US"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normAutofit fontScale="90000"/>
          </a:bodyPr>
          <a:lstStyle/>
          <a:p>
            <a:pPr algn="ctr"/>
            <a:r>
              <a:rPr lang="is-IS" sz="2000" b="1" dirty="0"/>
              <a:t/>
            </a:r>
            <a:br>
              <a:rPr lang="is-IS" sz="2000" b="1" dirty="0"/>
            </a:br>
            <a:r>
              <a:rPr lang="is-IS" sz="2000" b="1" dirty="0"/>
              <a:t/>
            </a:r>
            <a:br>
              <a:rPr lang="is-IS" sz="2000" b="1" dirty="0"/>
            </a:br>
            <a:r>
              <a:rPr lang="is-IS" sz="2700" dirty="0"/>
              <a:t>IV.  stig:  Lok vistunar eða fósturs; aðdragandi og </a:t>
            </a:r>
            <a:r>
              <a:rPr lang="is-IS" sz="2700" dirty="0" smtClean="0"/>
              <a:t>eftirfylgd</a:t>
            </a:r>
            <a:br>
              <a:rPr lang="is-IS" sz="2700" dirty="0" smtClean="0"/>
            </a:br>
            <a:r>
              <a:rPr lang="is-IS" sz="2200" dirty="0" smtClean="0"/>
              <a:t>Ábyrgð bera bvn, umsjáraðilar, BVS með eftirlit </a:t>
            </a:r>
            <a:r>
              <a:rPr lang="is-IS" sz="2400" dirty="0"/>
              <a:t/>
            </a:r>
            <a:br>
              <a:rPr lang="is-IS" sz="2400" dirty="0"/>
            </a:br>
            <a:endParaRPr lang="en-US" sz="2400" dirty="0"/>
          </a:p>
        </p:txBody>
      </p:sp>
      <p:sp>
        <p:nvSpPr>
          <p:cNvPr id="98307" name="Rectangle 3"/>
          <p:cNvSpPr>
            <a:spLocks noGrp="1" noChangeArrowheads="1"/>
          </p:cNvSpPr>
          <p:nvPr>
            <p:ph sz="quarter" idx="1"/>
          </p:nvPr>
        </p:nvSpPr>
        <p:spPr/>
        <p:txBody>
          <a:bodyPr>
            <a:normAutofit fontScale="92500" lnSpcReduction="10000"/>
          </a:bodyPr>
          <a:lstStyle/>
          <a:p>
            <a:pPr marL="533400" indent="-533400">
              <a:lnSpc>
                <a:spcPct val="80000"/>
              </a:lnSpc>
              <a:buFontTx/>
              <a:buNone/>
            </a:pPr>
            <a:endParaRPr lang="is-IS" sz="1600" dirty="0" smtClean="0"/>
          </a:p>
          <a:p>
            <a:pPr marL="533400" indent="-533400">
              <a:lnSpc>
                <a:spcPct val="80000"/>
              </a:lnSpc>
              <a:buFontTx/>
              <a:buNone/>
            </a:pPr>
            <a:r>
              <a:rPr lang="is-IS" sz="2400" dirty="0" smtClean="0"/>
              <a:t>15</a:t>
            </a:r>
            <a:r>
              <a:rPr lang="is-IS" sz="2400" dirty="0"/>
              <a:t>.  </a:t>
            </a:r>
            <a:r>
              <a:rPr lang="is-IS" sz="2400" b="1" dirty="0"/>
              <a:t>staðall</a:t>
            </a:r>
          </a:p>
          <a:p>
            <a:pPr marL="533400" indent="-533400">
              <a:lnSpc>
                <a:spcPct val="80000"/>
              </a:lnSpc>
              <a:buFontTx/>
              <a:buNone/>
            </a:pPr>
            <a:r>
              <a:rPr lang="is-IS" sz="2400" dirty="0"/>
              <a:t>	Allur undirbúningur fyrir brottför barns úr vistun eða fóstri er vandaður. </a:t>
            </a:r>
          </a:p>
          <a:p>
            <a:pPr marL="533400" indent="-533400">
              <a:lnSpc>
                <a:spcPct val="80000"/>
              </a:lnSpc>
              <a:buFontTx/>
              <a:buNone/>
            </a:pPr>
            <a:r>
              <a:rPr lang="is-IS" sz="2400" dirty="0"/>
              <a:t>16</a:t>
            </a:r>
            <a:r>
              <a:rPr lang="is-IS" sz="2400" b="1" dirty="0"/>
              <a:t>.  staðall</a:t>
            </a:r>
          </a:p>
          <a:p>
            <a:pPr marL="533400" indent="-533400">
              <a:lnSpc>
                <a:spcPct val="80000"/>
              </a:lnSpc>
              <a:buFontTx/>
              <a:buNone/>
            </a:pPr>
            <a:r>
              <a:rPr lang="is-IS" sz="2400" dirty="0"/>
              <a:t>	Nauðsynlegur stuðningur er veittur eftir að vistun eða fóstri 	lýkur.</a:t>
            </a:r>
          </a:p>
          <a:p>
            <a:pPr marL="533400" indent="-533400">
              <a:lnSpc>
                <a:spcPct val="80000"/>
              </a:lnSpc>
            </a:pPr>
            <a:endParaRPr lang="is-IS" sz="2400" dirty="0"/>
          </a:p>
          <a:p>
            <a:pPr marL="533400" indent="-533400">
              <a:lnSpc>
                <a:spcPct val="80000"/>
              </a:lnSpc>
            </a:pPr>
            <a:endParaRPr lang="en-US" sz="2400" dirty="0"/>
          </a:p>
          <a:p>
            <a:pPr marL="571500" indent="-571500" algn="ctr">
              <a:lnSpc>
                <a:spcPct val="80000"/>
              </a:lnSpc>
              <a:buNone/>
            </a:pPr>
            <a:r>
              <a:rPr lang="en-US" sz="2800" dirty="0" smtClean="0">
                <a:latin typeface="+mj-lt"/>
              </a:rPr>
              <a:t>V. </a:t>
            </a:r>
            <a:r>
              <a:rPr lang="en-US" sz="2800" dirty="0" err="1" smtClean="0">
                <a:latin typeface="+mj-lt"/>
              </a:rPr>
              <a:t>stig</a:t>
            </a:r>
            <a:r>
              <a:rPr lang="en-US" sz="2800" dirty="0">
                <a:latin typeface="+mj-lt"/>
              </a:rPr>
              <a:t>:  </a:t>
            </a:r>
            <a:r>
              <a:rPr lang="en-US" sz="2800" dirty="0" err="1" smtClean="0">
                <a:latin typeface="+mj-lt"/>
              </a:rPr>
              <a:t>Rannsóknir</a:t>
            </a:r>
            <a:r>
              <a:rPr lang="en-US" sz="2800" dirty="0" smtClean="0">
                <a:latin typeface="+mj-lt"/>
              </a:rPr>
              <a:t> </a:t>
            </a:r>
            <a:r>
              <a:rPr lang="en-US" sz="2800" dirty="0" err="1">
                <a:latin typeface="+mj-lt"/>
              </a:rPr>
              <a:t>og</a:t>
            </a:r>
            <a:r>
              <a:rPr lang="en-US" sz="2800" dirty="0">
                <a:latin typeface="+mj-lt"/>
              </a:rPr>
              <a:t> </a:t>
            </a:r>
            <a:r>
              <a:rPr lang="en-US" sz="2800" dirty="0" err="1" smtClean="0">
                <a:latin typeface="+mj-lt"/>
              </a:rPr>
              <a:t>árangursmat</a:t>
            </a:r>
            <a:endParaRPr lang="en-US" sz="2800" dirty="0" smtClean="0">
              <a:latin typeface="+mj-lt"/>
            </a:endParaRPr>
          </a:p>
          <a:p>
            <a:pPr marL="571500" indent="-571500" algn="ctr">
              <a:lnSpc>
                <a:spcPct val="80000"/>
              </a:lnSpc>
              <a:buNone/>
            </a:pPr>
            <a:r>
              <a:rPr lang="en-US" sz="2200" dirty="0" err="1" smtClean="0">
                <a:latin typeface="+mj-lt"/>
              </a:rPr>
              <a:t>Ábyrgð</a:t>
            </a:r>
            <a:r>
              <a:rPr lang="en-US" sz="2200" dirty="0" smtClean="0">
                <a:latin typeface="+mj-lt"/>
              </a:rPr>
              <a:t> </a:t>
            </a:r>
            <a:r>
              <a:rPr lang="en-US" sz="2200" dirty="0" err="1" smtClean="0">
                <a:latin typeface="+mj-lt"/>
              </a:rPr>
              <a:t>ber</a:t>
            </a:r>
            <a:r>
              <a:rPr lang="en-US" sz="2200" dirty="0" smtClean="0">
                <a:latin typeface="+mj-lt"/>
              </a:rPr>
              <a:t> BVS</a:t>
            </a:r>
            <a:endParaRPr lang="en-US" sz="2200" dirty="0">
              <a:latin typeface="+mj-lt"/>
            </a:endParaRPr>
          </a:p>
          <a:p>
            <a:pPr marL="533400" indent="-533400">
              <a:lnSpc>
                <a:spcPct val="80000"/>
              </a:lnSpc>
              <a:buFontTx/>
              <a:buNone/>
            </a:pPr>
            <a:endParaRPr lang="en-US" sz="2400" b="1" i="1" dirty="0"/>
          </a:p>
          <a:p>
            <a:pPr marL="533400" indent="-533400">
              <a:lnSpc>
                <a:spcPct val="80000"/>
              </a:lnSpc>
              <a:buFontTx/>
              <a:buNone/>
            </a:pPr>
            <a:r>
              <a:rPr lang="da-DK" sz="2400" dirty="0"/>
              <a:t>17.  </a:t>
            </a:r>
            <a:r>
              <a:rPr lang="da-DK" sz="2400" b="1" dirty="0"/>
              <a:t>staðall</a:t>
            </a:r>
            <a:endParaRPr lang="is-IS" sz="2400" b="1" dirty="0"/>
          </a:p>
          <a:p>
            <a:pPr marL="533400" indent="-533400">
              <a:lnSpc>
                <a:spcPct val="80000"/>
              </a:lnSpc>
              <a:buFontTx/>
              <a:buNone/>
            </a:pPr>
            <a:r>
              <a:rPr lang="da-DK" sz="2400" dirty="0"/>
              <a:t>	Rannsóknir eru gerðar á árangri af ráðstöfunum barna í vistun og fóstur.</a:t>
            </a:r>
            <a:endParaRPr lang="is-IS" sz="2400" b="1" dirty="0"/>
          </a:p>
          <a:p>
            <a:pPr marL="533400" indent="-533400">
              <a:lnSpc>
                <a:spcPct val="80000"/>
              </a:lnSpc>
              <a:buFontTx/>
              <a:buNone/>
            </a:pPr>
            <a:endParaRPr lang="en-US" sz="1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noAutofit/>
          </a:bodyPr>
          <a:lstStyle/>
          <a:p>
            <a:pPr algn="ctr"/>
            <a:r>
              <a:rPr lang="is-IS" sz="2000" b="1" u="sng" dirty="0"/>
              <a:t/>
            </a:r>
            <a:br>
              <a:rPr lang="is-IS" sz="2000" b="1" u="sng" dirty="0"/>
            </a:br>
            <a:r>
              <a:rPr lang="is-IS" sz="2000" b="1" u="sng" dirty="0"/>
              <a:t/>
            </a:r>
            <a:br>
              <a:rPr lang="is-IS" sz="2000" b="1" u="sng" dirty="0"/>
            </a:br>
            <a:r>
              <a:rPr lang="is-IS" sz="2400" u="sng" dirty="0"/>
              <a:t>II. stig:  Ákvörðun og aðdragandi vistunar eða fósturs</a:t>
            </a:r>
            <a:r>
              <a:rPr lang="is-IS" sz="2400" dirty="0"/>
              <a:t/>
            </a:r>
            <a:br>
              <a:rPr lang="is-IS" sz="2400" dirty="0"/>
            </a:br>
            <a:endParaRPr lang="en-US" sz="2400" dirty="0"/>
          </a:p>
        </p:txBody>
      </p:sp>
      <p:sp>
        <p:nvSpPr>
          <p:cNvPr id="83971" name="Rectangle 3"/>
          <p:cNvSpPr>
            <a:spLocks noGrp="1" noChangeArrowheads="1"/>
          </p:cNvSpPr>
          <p:nvPr>
            <p:ph sz="quarter" idx="1"/>
          </p:nvPr>
        </p:nvSpPr>
        <p:spPr/>
        <p:txBody>
          <a:bodyPr>
            <a:noAutofit/>
          </a:bodyPr>
          <a:lstStyle/>
          <a:p>
            <a:pPr>
              <a:lnSpc>
                <a:spcPct val="80000"/>
              </a:lnSpc>
              <a:buFontTx/>
              <a:buNone/>
            </a:pPr>
            <a:r>
              <a:rPr lang="is-IS" sz="1400" b="1" dirty="0"/>
              <a:t>	</a:t>
            </a:r>
            <a:endParaRPr lang="is-IS" sz="1600" b="1" dirty="0"/>
          </a:p>
          <a:p>
            <a:pPr>
              <a:lnSpc>
                <a:spcPct val="80000"/>
              </a:lnSpc>
              <a:buFontTx/>
              <a:buNone/>
            </a:pPr>
            <a:r>
              <a:rPr lang="is-IS" sz="1600" b="1" dirty="0" smtClean="0"/>
              <a:t>4. staðall: Barni er aldrei komið í vistun eða fóstur að nauðsynjalausu</a:t>
            </a:r>
            <a:r>
              <a:rPr lang="is-IS" sz="1400" b="1" dirty="0" smtClean="0"/>
              <a:t>. </a:t>
            </a:r>
            <a:endParaRPr lang="is-IS" sz="1600" dirty="0"/>
          </a:p>
          <a:p>
            <a:pPr>
              <a:lnSpc>
                <a:spcPct val="80000"/>
              </a:lnSpc>
              <a:buFontTx/>
              <a:buNone/>
            </a:pPr>
            <a:r>
              <a:rPr lang="is-IS" sz="1400" b="1" dirty="0"/>
              <a:t>Undirstaðlar (2 samtals)</a:t>
            </a:r>
          </a:p>
          <a:p>
            <a:pPr>
              <a:lnSpc>
                <a:spcPct val="80000"/>
              </a:lnSpc>
              <a:buFontTx/>
              <a:buAutoNum type="alphaLcPeriod"/>
            </a:pPr>
            <a:r>
              <a:rPr lang="is-IS" sz="1800" b="1" dirty="0"/>
              <a:t>Barnaverndarnefnd hefur fullreynt öll þau almennu úrræði til stuðnings fjölskyldu og barni sem geta tryggt hagsmuni barnsins áður en til vistunar eða fósturs kemur.</a:t>
            </a:r>
          </a:p>
          <a:p>
            <a:pPr>
              <a:lnSpc>
                <a:spcPct val="80000"/>
              </a:lnSpc>
              <a:buFontTx/>
              <a:buAutoNum type="alphaLcPeriod"/>
            </a:pPr>
            <a:r>
              <a:rPr lang="is-IS" sz="1800" b="1" dirty="0"/>
              <a:t>Barnaverndarstofa yfirfer, áður en kemur til vistunar eða fósturs sem hún á aðild að, hvort viðeigandi vægari stuðningsúrræði barnaverndarnefndar séu fullreynd og  röksemdir barnaverndarnefndar fyrir því að vistun eða fóstur þjóni hagsmunum barnsins best.</a:t>
            </a:r>
            <a:r>
              <a:rPr lang="is-IS" sz="1800" b="1" u="sng" dirty="0"/>
              <a:t>  </a:t>
            </a:r>
            <a:endParaRPr lang="is-IS" sz="1800" b="1" dirty="0"/>
          </a:p>
          <a:p>
            <a:pPr>
              <a:lnSpc>
                <a:spcPct val="80000"/>
              </a:lnSpc>
              <a:buFontTx/>
              <a:buNone/>
            </a:pPr>
            <a:r>
              <a:rPr lang="is-IS" sz="1800" b="1" dirty="0">
                <a:solidFill>
                  <a:srgbClr val="FF9900"/>
                </a:solidFill>
              </a:rPr>
              <a:t>	</a:t>
            </a:r>
            <a:r>
              <a:rPr lang="is-IS" sz="1800" b="1" dirty="0">
                <a:solidFill>
                  <a:srgbClr val="C00000"/>
                </a:solidFill>
              </a:rPr>
              <a:t>Rauð ljós</a:t>
            </a:r>
            <a:endParaRPr lang="is-IS" sz="1800" dirty="0">
              <a:solidFill>
                <a:srgbClr val="C00000"/>
              </a:solidFill>
            </a:endParaRPr>
          </a:p>
          <a:p>
            <a:pPr>
              <a:lnSpc>
                <a:spcPct val="80000"/>
              </a:lnSpc>
              <a:buFontTx/>
              <a:buAutoNum type="alphaLcPeriod"/>
            </a:pPr>
            <a:r>
              <a:rPr lang="is-IS" sz="1800" dirty="0">
                <a:solidFill>
                  <a:srgbClr val="C00000"/>
                </a:solidFill>
              </a:rPr>
              <a:t>Barnaverndarnefnd ráðstafar barni í vistun eða fóstur að nauðsynjalausu, án þess að vægari viðeigandi stuðningsúrræði séu fullreynd </a:t>
            </a:r>
          </a:p>
          <a:p>
            <a:pPr>
              <a:lnSpc>
                <a:spcPct val="80000"/>
              </a:lnSpc>
              <a:buFontTx/>
              <a:buAutoNum type="alphaLcPeriod"/>
            </a:pPr>
            <a:r>
              <a:rPr lang="is-IS" sz="1800" dirty="0">
                <a:solidFill>
                  <a:srgbClr val="C00000"/>
                </a:solidFill>
              </a:rPr>
              <a:t>Barnaverndarstofa lætur hjá líða að kalla eftir upplýsingum frá barnaverndarnefnd sem varpa fullnægjandi ljósi á vinnslu máls áður en kemur til vistunar eða fósturs kemur sem stofan á aðild að.</a:t>
            </a:r>
          </a:p>
          <a:p>
            <a:pPr>
              <a:lnSpc>
                <a:spcPct val="80000"/>
              </a:lnSpc>
              <a:buFontTx/>
              <a:buAutoNum type="alphaLcPeriod"/>
            </a:pPr>
            <a:r>
              <a:rPr lang="is-IS" sz="1800" dirty="0">
                <a:solidFill>
                  <a:srgbClr val="C00000"/>
                </a:solidFill>
              </a:rPr>
              <a:t>Í tölulegum gögnum Barnaverndarstofu kemur fram áberandi munur á hlutfallslegri tíðni vistunar- og fósturráðstafana milli einstakra barnaverndarumdæma.</a:t>
            </a:r>
            <a:endParaRPr lang="is-IS" sz="1800" b="1" dirty="0">
              <a:solidFill>
                <a:srgbClr val="C00000"/>
              </a:solidFill>
            </a:endParaRPr>
          </a:p>
          <a:p>
            <a:pPr>
              <a:lnSpc>
                <a:spcPct val="80000"/>
              </a:lnSpc>
              <a:buFontTx/>
              <a:buNone/>
            </a:pPr>
            <a:r>
              <a:rPr lang="is-IS" sz="1800" b="1" dirty="0">
                <a:solidFill>
                  <a:schemeClr val="accent2"/>
                </a:solidFill>
              </a:rPr>
              <a:t>	</a:t>
            </a:r>
            <a:r>
              <a:rPr lang="is-IS" sz="1800" b="1" dirty="0">
                <a:solidFill>
                  <a:srgbClr val="0070C0"/>
                </a:solidFill>
              </a:rPr>
              <a:t>Ábyrgð </a:t>
            </a:r>
            <a:endParaRPr lang="is-IS" sz="1800" dirty="0">
              <a:solidFill>
                <a:srgbClr val="0070C0"/>
              </a:solidFill>
            </a:endParaRPr>
          </a:p>
          <a:p>
            <a:pPr>
              <a:lnSpc>
                <a:spcPct val="80000"/>
              </a:lnSpc>
              <a:buFontTx/>
              <a:buNone/>
            </a:pPr>
            <a:r>
              <a:rPr lang="is-IS" sz="1800" dirty="0">
                <a:solidFill>
                  <a:srgbClr val="0070C0"/>
                </a:solidFill>
              </a:rPr>
              <a:t>	bera barnaverndarnefnd og Barnaverndarstofa.  Barnaverndarstofa hefur eftirlit.</a:t>
            </a:r>
            <a:endParaRPr lang="en-US" sz="1800" dirty="0">
              <a:solidFill>
                <a:srgbClr val="0070C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is-IS" sz="2800" b="1"/>
              <a:t>III. stig: Umsjá barns í vistun eða fóstri</a:t>
            </a:r>
            <a:endParaRPr lang="en-US" sz="2800" b="1"/>
          </a:p>
        </p:txBody>
      </p:sp>
      <p:sp>
        <p:nvSpPr>
          <p:cNvPr id="100355" name="Rectangle 3"/>
          <p:cNvSpPr>
            <a:spLocks noGrp="1" noChangeArrowheads="1"/>
          </p:cNvSpPr>
          <p:nvPr>
            <p:ph sz="quarter" idx="1"/>
          </p:nvPr>
        </p:nvSpPr>
        <p:spPr/>
        <p:txBody>
          <a:bodyPr/>
          <a:lstStyle/>
          <a:p>
            <a:pPr marL="609600" indent="-609600">
              <a:lnSpc>
                <a:spcPct val="80000"/>
              </a:lnSpc>
              <a:buFontTx/>
              <a:buNone/>
            </a:pPr>
            <a:r>
              <a:rPr lang="is-IS" sz="1600" b="1" dirty="0"/>
              <a:t>8. staðall:</a:t>
            </a:r>
            <a:r>
              <a:rPr lang="is-IS" sz="1600" dirty="0"/>
              <a:t>  </a:t>
            </a:r>
            <a:r>
              <a:rPr lang="is-IS" sz="1600" u="sng" dirty="0"/>
              <a:t>Öll ytri umgjörð vistunar og fósturs er góð og mætir þörfum barnsins sem þar dvelur</a:t>
            </a:r>
            <a:r>
              <a:rPr lang="is-IS" sz="1600" dirty="0"/>
              <a:t>.</a:t>
            </a:r>
          </a:p>
          <a:p>
            <a:pPr marL="609600" indent="-609600">
              <a:lnSpc>
                <a:spcPct val="80000"/>
              </a:lnSpc>
              <a:buFontTx/>
              <a:buNone/>
            </a:pPr>
            <a:r>
              <a:rPr lang="is-IS" sz="1600" dirty="0"/>
              <a:t>Undirstaðlar (9 samtals)</a:t>
            </a:r>
          </a:p>
          <a:p>
            <a:pPr marL="609600" indent="-609600">
              <a:lnSpc>
                <a:spcPct val="80000"/>
              </a:lnSpc>
              <a:buFontTx/>
              <a:buAutoNum type="alphaLcPeriod"/>
            </a:pPr>
            <a:r>
              <a:rPr lang="is-IS" sz="1600" dirty="0"/>
              <a:t>Umsjáraðili sem Barnaverndarstofa eða barnaverndarnefnd fær barn til vistunar eða fósturs uppfyllir skilyrði fyrir leyfisveitingu, hefur sótt tilskilda þjálfun, hefur gilt starfsleyfi og starfar í samræmi við lög og verklagsreglur.</a:t>
            </a:r>
          </a:p>
          <a:p>
            <a:pPr marL="609600" indent="-609600">
              <a:lnSpc>
                <a:spcPct val="80000"/>
              </a:lnSpc>
              <a:buFontTx/>
              <a:buAutoNum type="alphaLcPeriod"/>
            </a:pPr>
            <a:r>
              <a:rPr lang="is-IS" sz="1600" dirty="0"/>
              <a:t>Umsjáraðili sem Barnaverndarstofa eða barnaverndarnefnd fær barn til vistunar eða fósturs býr við félagslegt öryggi og fjárhagslegan stöðugleika. </a:t>
            </a:r>
          </a:p>
          <a:p>
            <a:pPr marL="609600" indent="-609600">
              <a:lnSpc>
                <a:spcPct val="80000"/>
              </a:lnSpc>
              <a:buFontTx/>
              <a:buNone/>
            </a:pPr>
            <a:r>
              <a:rPr lang="is-IS" sz="1400" b="1" dirty="0">
                <a:solidFill>
                  <a:srgbClr val="C00000"/>
                </a:solidFill>
              </a:rPr>
              <a:t>Rauð ljós</a:t>
            </a:r>
            <a:endParaRPr lang="is-IS" sz="1400" dirty="0">
              <a:solidFill>
                <a:srgbClr val="C00000"/>
              </a:solidFill>
            </a:endParaRPr>
          </a:p>
          <a:p>
            <a:pPr marL="609600" indent="-609600">
              <a:lnSpc>
                <a:spcPct val="80000"/>
              </a:lnSpc>
              <a:buFontTx/>
              <a:buAutoNum type="alphaLcPeriod"/>
            </a:pPr>
            <a:r>
              <a:rPr lang="is-IS" sz="1800" dirty="0">
                <a:solidFill>
                  <a:srgbClr val="C00000"/>
                </a:solidFill>
              </a:rPr>
              <a:t>Umsjáraðili barns uppfyllir ekki skilyrði til að fá starfsleyfi, hefur ekki sótt tilskilda þjálfun, hefur ekki gilt starfsleyfi eða starfar ekki í samræmi við lög og verklagsreglur.</a:t>
            </a:r>
          </a:p>
          <a:p>
            <a:pPr marL="609600" indent="-609600">
              <a:lnSpc>
                <a:spcPct val="80000"/>
              </a:lnSpc>
              <a:buFontTx/>
              <a:buAutoNum type="alphaLcPeriod"/>
            </a:pPr>
            <a:r>
              <a:rPr lang="is-IS" sz="1800" dirty="0">
                <a:solidFill>
                  <a:srgbClr val="C00000"/>
                </a:solidFill>
              </a:rPr>
              <a:t>Umsjáraðili býr ekki við fjárhagslegt og/eða félagslegt öryggi ( t.d. fjárhagserfiðleika, sjúkdóma, hjónabandserfiðleika, áföll, tíða flutninga)</a:t>
            </a:r>
          </a:p>
          <a:p>
            <a:pPr marL="609600" indent="-609600">
              <a:lnSpc>
                <a:spcPct val="80000"/>
              </a:lnSpc>
              <a:buFontTx/>
              <a:buNone/>
            </a:pPr>
            <a:r>
              <a:rPr lang="is-IS" sz="1600" b="1" dirty="0">
                <a:solidFill>
                  <a:schemeClr val="accent2"/>
                </a:solidFill>
              </a:rPr>
              <a:t>	</a:t>
            </a:r>
            <a:endParaRPr lang="is-IS" sz="1600" b="1" dirty="0" smtClean="0">
              <a:solidFill>
                <a:schemeClr val="accent2"/>
              </a:solidFill>
            </a:endParaRPr>
          </a:p>
          <a:p>
            <a:pPr marL="609600" indent="-609600">
              <a:lnSpc>
                <a:spcPct val="80000"/>
              </a:lnSpc>
              <a:buFontTx/>
              <a:buNone/>
            </a:pPr>
            <a:r>
              <a:rPr lang="is-IS" sz="1600" b="1" dirty="0" smtClean="0">
                <a:solidFill>
                  <a:srgbClr val="002060"/>
                </a:solidFill>
              </a:rPr>
              <a:t>Ábyrgð  </a:t>
            </a:r>
            <a:endParaRPr lang="is-IS" sz="1600" dirty="0">
              <a:solidFill>
                <a:srgbClr val="002060"/>
              </a:solidFill>
            </a:endParaRPr>
          </a:p>
          <a:p>
            <a:pPr marL="609600" indent="-609600">
              <a:lnSpc>
                <a:spcPct val="80000"/>
              </a:lnSpc>
              <a:buFontTx/>
              <a:buNone/>
            </a:pPr>
            <a:r>
              <a:rPr lang="is-IS" sz="1600" dirty="0">
                <a:solidFill>
                  <a:srgbClr val="002060"/>
                </a:solidFill>
              </a:rPr>
              <a:t>	ber umsjáraðili, en Barnaverndarstofa og barnaverndarnefnd hafa eftirlit </a:t>
            </a:r>
            <a:endParaRPr lang="en-US" sz="1600" dirty="0">
              <a:solidFill>
                <a:srgbClr val="00206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is-IS" sz="2400" u="sng"/>
              <a:t>IV. stig: Lok vistunar eða fósturs; aðdragandi og eftirfylgd</a:t>
            </a:r>
            <a:endParaRPr lang="en-US" sz="2400" u="sng"/>
          </a:p>
        </p:txBody>
      </p:sp>
      <p:sp>
        <p:nvSpPr>
          <p:cNvPr id="101379" name="Rectangle 3"/>
          <p:cNvSpPr>
            <a:spLocks noGrp="1" noChangeArrowheads="1"/>
          </p:cNvSpPr>
          <p:nvPr>
            <p:ph sz="quarter" idx="1"/>
          </p:nvPr>
        </p:nvSpPr>
        <p:spPr/>
        <p:txBody>
          <a:bodyPr/>
          <a:lstStyle/>
          <a:p>
            <a:pPr marL="609600" indent="-609600">
              <a:lnSpc>
                <a:spcPct val="80000"/>
              </a:lnSpc>
              <a:buFontTx/>
              <a:buNone/>
            </a:pPr>
            <a:r>
              <a:rPr lang="is-IS" sz="1800" dirty="0"/>
              <a:t>15. staðall: Allur undirbúningur fyrir brottför barns úr vistun eða fóstri er 	  	    vandaður.</a:t>
            </a:r>
          </a:p>
          <a:p>
            <a:pPr marL="609600" indent="-609600">
              <a:lnSpc>
                <a:spcPct val="80000"/>
              </a:lnSpc>
              <a:buFontTx/>
              <a:buNone/>
            </a:pPr>
            <a:endParaRPr lang="is-IS" sz="1800" dirty="0"/>
          </a:p>
          <a:p>
            <a:pPr marL="609600" indent="-609600">
              <a:lnSpc>
                <a:spcPct val="80000"/>
              </a:lnSpc>
              <a:buFontTx/>
              <a:buNone/>
            </a:pPr>
            <a:r>
              <a:rPr lang="is-IS" sz="1600" dirty="0"/>
              <a:t>Undirstaðlar (8 samtals)</a:t>
            </a:r>
          </a:p>
          <a:p>
            <a:pPr marL="609600" indent="-609600">
              <a:lnSpc>
                <a:spcPct val="80000"/>
              </a:lnSpc>
              <a:buFontTx/>
              <a:buAutoNum type="alphaLcPeriod"/>
            </a:pPr>
            <a:r>
              <a:rPr lang="is-IS" sz="1600" dirty="0"/>
              <a:t>Barnaverndarnefnd, umsjáraðili, barn og foreldrar hefja tímanlega undirbúning að brottför barns og hvernig búa á í haginn fyrir það að vistun eða fóstri loknu.</a:t>
            </a:r>
          </a:p>
          <a:p>
            <a:pPr marL="609600" indent="-609600">
              <a:lnSpc>
                <a:spcPct val="80000"/>
              </a:lnSpc>
              <a:buFontTx/>
              <a:buAutoNum type="alphaLcPeriod"/>
            </a:pPr>
            <a:r>
              <a:rPr lang="is-IS" sz="1600" dirty="0"/>
              <a:t>Barnaverndarnefnd, í náinni samvinnu við barnið, umsjáraðila og eftir atvikum foreldra, gera vandaða áætlun samkvæmt ákvæðum barnaverndarlaga um hagi barns eftir að vistun eða fóstri lýkur, þar sem hlutverki hvers þessara aðila er lýst ítarlega.  </a:t>
            </a:r>
            <a:r>
              <a:rPr lang="nb-NO" sz="1600" dirty="0"/>
              <a:t>Áætlun þessi er tímasett og með ákvæðum um reglulega endurskoðun.</a:t>
            </a:r>
          </a:p>
          <a:p>
            <a:pPr marL="609600" indent="-609600">
              <a:lnSpc>
                <a:spcPct val="80000"/>
              </a:lnSpc>
              <a:buFontTx/>
              <a:buNone/>
            </a:pPr>
            <a:r>
              <a:rPr lang="nb-NO" sz="1600" dirty="0">
                <a:solidFill>
                  <a:srgbClr val="C00000"/>
                </a:solidFill>
              </a:rPr>
              <a:t>Rauð ljós</a:t>
            </a:r>
          </a:p>
          <a:p>
            <a:pPr marL="609600" indent="-609600">
              <a:lnSpc>
                <a:spcPct val="80000"/>
              </a:lnSpc>
              <a:buFontTx/>
              <a:buAutoNum type="alphaLcPeriod"/>
            </a:pPr>
            <a:r>
              <a:rPr lang="nb-NO" sz="1600" dirty="0">
                <a:solidFill>
                  <a:srgbClr val="C00000"/>
                </a:solidFill>
              </a:rPr>
              <a:t>Vistun eða fóstri lýkur snögglega og óundirbúið áður en sett markmið hafa náðst.</a:t>
            </a:r>
          </a:p>
          <a:p>
            <a:pPr marL="609600" indent="-609600">
              <a:lnSpc>
                <a:spcPct val="80000"/>
              </a:lnSpc>
              <a:buFontTx/>
              <a:buAutoNum type="alphaLcPeriod"/>
            </a:pPr>
            <a:r>
              <a:rPr lang="nb-NO" sz="1600" dirty="0">
                <a:solidFill>
                  <a:srgbClr val="C00000"/>
                </a:solidFill>
              </a:rPr>
              <a:t>Ekki er gerð áætlun á grundvelli barnaverndarlaga um hagi barns að vistun eða fóstri loknu eða áætlun þessi er ófullkomin, ekki gerð í samvinnu við barnið né leitað samvinnu við aðra þegar þörf krefur.</a:t>
            </a:r>
          </a:p>
          <a:p>
            <a:pPr marL="609600" indent="-609600">
              <a:lnSpc>
                <a:spcPct val="80000"/>
              </a:lnSpc>
              <a:buFontTx/>
              <a:buAutoNum type="alphaLcPeriod"/>
            </a:pPr>
            <a:r>
              <a:rPr lang="nb-NO" sz="1600" dirty="0">
                <a:solidFill>
                  <a:srgbClr val="C00000"/>
                </a:solidFill>
              </a:rPr>
              <a:t>Barn er ósátt við áætlun um meðferð máls</a:t>
            </a:r>
            <a:r>
              <a:rPr lang="nb-NO" sz="1600" dirty="0" smtClean="0">
                <a:solidFill>
                  <a:srgbClr val="C00000"/>
                </a:solidFill>
              </a:rPr>
              <a:t>.</a:t>
            </a:r>
          </a:p>
          <a:p>
            <a:pPr marL="609600" indent="-609600">
              <a:lnSpc>
                <a:spcPct val="80000"/>
              </a:lnSpc>
              <a:buNone/>
            </a:pPr>
            <a:r>
              <a:rPr lang="nb-NO" sz="1600" dirty="0" smtClean="0">
                <a:solidFill>
                  <a:srgbClr val="002060"/>
                </a:solidFill>
              </a:rPr>
              <a:t>Ábyrgð bera </a:t>
            </a:r>
          </a:p>
          <a:p>
            <a:pPr marL="609600" indent="-609600">
              <a:lnSpc>
                <a:spcPct val="80000"/>
              </a:lnSpc>
              <a:buNone/>
            </a:pPr>
            <a:r>
              <a:rPr lang="nb-NO" sz="1600" dirty="0" smtClean="0">
                <a:solidFill>
                  <a:srgbClr val="002060"/>
                </a:solidFill>
              </a:rPr>
              <a:t>	barnaverndarnefnd, umsjáraðili og barn.  Barnaverndarnefnd hefur eftirlit.</a:t>
            </a:r>
            <a:endParaRPr lang="en-US" sz="1600" dirty="0">
              <a:solidFill>
                <a:srgbClr val="00206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s-IS" dirty="0" smtClean="0"/>
              <a:t>Hvað er staðall?</a:t>
            </a:r>
            <a:endParaRPr lang="is-IS" dirty="0"/>
          </a:p>
        </p:txBody>
      </p:sp>
      <p:sp>
        <p:nvSpPr>
          <p:cNvPr id="3" name="Content Placeholder 2"/>
          <p:cNvSpPr>
            <a:spLocks noGrp="1"/>
          </p:cNvSpPr>
          <p:nvPr>
            <p:ph sz="quarter" idx="1"/>
          </p:nvPr>
        </p:nvSpPr>
        <p:spPr/>
        <p:txBody>
          <a:bodyPr/>
          <a:lstStyle/>
          <a:p>
            <a:endParaRPr lang="is-IS" dirty="0" smtClean="0"/>
          </a:p>
          <a:p>
            <a:r>
              <a:rPr lang="is-IS" dirty="0" smtClean="0"/>
              <a:t>Staðlar gegna mikilvægu hlutverki í viðskiptum, bæði innan einstakra landa og á alþjóðavettvangi. Samning þeirra byggist á því að hagsmunaðilar komi sér saman um hvað sé hæfilegt, eðlilegt, góðar starfsvenjur og í takt við tímann. Ákveðnar reglur eru viðhafðar um samningu og samþykkt staðla, sem og þátttöku við gerð þeirra.</a:t>
            </a:r>
          </a:p>
          <a:p>
            <a:endParaRPr lang="is-IS" dirty="0" smtClean="0"/>
          </a:p>
          <a:p>
            <a:pPr lvl="8">
              <a:buNone/>
            </a:pPr>
            <a:r>
              <a:rPr lang="is-IS" dirty="0" smtClean="0"/>
              <a:t>				Staðlaráð Íslands</a:t>
            </a:r>
            <a:endParaRPr lang="is-I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60" name="Rectangle 8"/>
          <p:cNvSpPr>
            <a:spLocks noGrp="1" noChangeArrowheads="1"/>
          </p:cNvSpPr>
          <p:nvPr>
            <p:ph type="title"/>
          </p:nvPr>
        </p:nvSpPr>
        <p:spPr/>
        <p:txBody>
          <a:bodyPr/>
          <a:lstStyle/>
          <a:p>
            <a:pPr algn="ctr"/>
            <a:r>
              <a:rPr lang="is-IS" dirty="0" smtClean="0"/>
              <a:t>Staðlar – vistun barna</a:t>
            </a:r>
            <a:endParaRPr lang="en-US" dirty="0"/>
          </a:p>
        </p:txBody>
      </p:sp>
      <p:sp>
        <p:nvSpPr>
          <p:cNvPr id="74755" name="Rectangle 3"/>
          <p:cNvSpPr>
            <a:spLocks noGrp="1" noChangeArrowheads="1"/>
          </p:cNvSpPr>
          <p:nvPr>
            <p:ph type="body" idx="1"/>
          </p:nvPr>
        </p:nvSpPr>
        <p:spPr/>
        <p:txBody>
          <a:bodyPr/>
          <a:lstStyle/>
          <a:p>
            <a:pPr algn="ctr">
              <a:lnSpc>
                <a:spcPct val="80000"/>
              </a:lnSpc>
              <a:buFontTx/>
              <a:buNone/>
            </a:pPr>
            <a:r>
              <a:rPr lang="is-IS" sz="2000" dirty="0"/>
              <a:t> </a:t>
            </a:r>
          </a:p>
          <a:p>
            <a:pPr algn="ctr">
              <a:lnSpc>
                <a:spcPct val="80000"/>
              </a:lnSpc>
              <a:buFontTx/>
              <a:buNone/>
            </a:pPr>
            <a:endParaRPr lang="is-IS" sz="2000" dirty="0"/>
          </a:p>
          <a:p>
            <a:pPr>
              <a:lnSpc>
                <a:spcPct val="80000"/>
              </a:lnSpc>
            </a:pPr>
            <a:r>
              <a:rPr lang="is-IS" sz="2000" dirty="0"/>
              <a:t>Staðlar byggja á meginreglum, eiga lagastoð og vísa til verklagsreglna. Samanlagðir lýsa staðlarnir því í heild hvernig vel er staðið að öllu þessu ferli, þ.e. þegar allir hlutaðeigandi starfa í hvívetna í samræmi við meginreglur og verklagsreglur.  Staðlarnir lýsa með öðrum orðum hinu ákjósanlega ferli, þeir eru gæðakröfur.  </a:t>
            </a:r>
          </a:p>
          <a:p>
            <a:pPr>
              <a:lnSpc>
                <a:spcPct val="80000"/>
              </a:lnSpc>
            </a:pPr>
            <a:r>
              <a:rPr lang="is-IS" sz="2000" dirty="0"/>
              <a:t>Verklagsreglur og handbók </a:t>
            </a:r>
            <a:r>
              <a:rPr lang="is-IS" sz="2000" dirty="0" smtClean="0"/>
              <a:t>gefa </a:t>
            </a:r>
            <a:r>
              <a:rPr lang="is-IS" sz="2000" dirty="0"/>
              <a:t>leiðbeiningar um það hvernig gæðakröfunum sem felast í stöðlunum verði náð. </a:t>
            </a:r>
          </a:p>
          <a:p>
            <a:pPr>
              <a:lnSpc>
                <a:spcPct val="80000"/>
              </a:lnSpc>
            </a:pPr>
            <a:r>
              <a:rPr lang="is-IS" sz="2000" dirty="0"/>
              <a:t>Hlutaðeigandi sem koma að vistun eða fóstri barns utan </a:t>
            </a:r>
            <a:r>
              <a:rPr lang="is-IS" sz="2000" dirty="0" smtClean="0"/>
              <a:t>heimilis </a:t>
            </a:r>
            <a:r>
              <a:rPr lang="is-IS" sz="2000" dirty="0"/>
              <a:t>á vegum barnaverndaryfirvalda, ber að keppa að því að  þeir skili hverjum verkþætti og ferlinu í heild þannig að stöðlunum og kröfunum sem í þeim felast sé mætt.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s-IS" sz="2800" dirty="0" smtClean="0"/>
              <a:t>Lög um staðla og Staðlaráð Íslands (2003)</a:t>
            </a:r>
            <a:endParaRPr lang="is-IS" sz="2800" dirty="0"/>
          </a:p>
        </p:txBody>
      </p:sp>
      <p:sp>
        <p:nvSpPr>
          <p:cNvPr id="3" name="Content Placeholder 2"/>
          <p:cNvSpPr>
            <a:spLocks noGrp="1"/>
          </p:cNvSpPr>
          <p:nvPr>
            <p:ph sz="quarter" idx="1"/>
          </p:nvPr>
        </p:nvSpPr>
        <p:spPr/>
        <p:txBody>
          <a:bodyPr/>
          <a:lstStyle/>
          <a:p>
            <a:endParaRPr lang="is-IS" dirty="0" smtClean="0"/>
          </a:p>
          <a:p>
            <a:r>
              <a:rPr lang="is-IS" dirty="0" smtClean="0"/>
              <a:t>Íslenskur staðall er er staðall sem hefur verið staðfestur af Staðlaráði Íslands (2.gr.).</a:t>
            </a:r>
          </a:p>
          <a:p>
            <a:r>
              <a:rPr lang="is-IS" dirty="0" smtClean="0"/>
              <a:t>Staðall er frjáls til afnota.  Stjórnvöld geta þó gert notkun tilgreinds staðals skyldubundna með vísun til hans og hlutaaðeigandi laga.  Skal hann þá staðfestur með reglugerð af hlutaðeigandi ráðuneyti og skal í reglugerð vísa til staðalsins (3.gr.).</a:t>
            </a:r>
          </a:p>
          <a:p>
            <a:pPr>
              <a:buNone/>
            </a:pPr>
            <a:endParaRPr lang="is-IS" dirty="0" smtClean="0"/>
          </a:p>
          <a:p>
            <a:pPr>
              <a:buNone/>
            </a:pPr>
            <a:r>
              <a:rPr lang="is-IS" dirty="0" smtClean="0"/>
              <a:t>			</a:t>
            </a:r>
            <a:endParaRPr lang="is-I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s-IS" b="1" dirty="0" smtClean="0"/>
              <a:t>Staðlar fyrir vistun eða fóstur barna á vegum barnaverndaryfirvalda</a:t>
            </a:r>
            <a:endParaRPr lang="is-IS" dirty="0"/>
          </a:p>
        </p:txBody>
      </p:sp>
      <p:sp>
        <p:nvSpPr>
          <p:cNvPr id="3" name="Content Placeholder 2"/>
          <p:cNvSpPr>
            <a:spLocks noGrp="1"/>
          </p:cNvSpPr>
          <p:nvPr>
            <p:ph sz="quarter" idx="1"/>
          </p:nvPr>
        </p:nvSpPr>
        <p:spPr/>
        <p:txBody>
          <a:bodyPr/>
          <a:lstStyle/>
          <a:p>
            <a:pPr>
              <a:buNone/>
            </a:pPr>
            <a:endParaRPr lang="is-IS" sz="3600" b="1" dirty="0" smtClean="0"/>
          </a:p>
          <a:p>
            <a:pPr>
              <a:buNone/>
            </a:pPr>
            <a:r>
              <a:rPr lang="is-IS" sz="3600" b="1" dirty="0" smtClean="0"/>
              <a:t>Staðall</a:t>
            </a:r>
            <a:r>
              <a:rPr lang="is-IS" sz="3600" dirty="0" smtClean="0"/>
              <a:t> </a:t>
            </a:r>
          </a:p>
          <a:p>
            <a:pPr>
              <a:buNone/>
            </a:pPr>
            <a:r>
              <a:rPr lang="is-IS" dirty="0" smtClean="0"/>
              <a:t>	er skilgreining á gæðakröfu eða lýsing á því hvernig vel sé staðið að einstökum verkþætti við vistun barns eða fóstur utan heimilis á vegum barnaverndaryfirvalda.</a:t>
            </a:r>
            <a:endParaRPr lang="en-US" dirty="0" smtClean="0"/>
          </a:p>
          <a:p>
            <a:endParaRPr lang="is-I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s-IS" dirty="0" smtClean="0"/>
              <a:t>Íslenskir staðlar byggja á:</a:t>
            </a:r>
            <a:endParaRPr lang="is-IS" dirty="0"/>
          </a:p>
        </p:txBody>
      </p:sp>
      <p:sp>
        <p:nvSpPr>
          <p:cNvPr id="3" name="Content Placeholder 2"/>
          <p:cNvSpPr>
            <a:spLocks noGrp="1"/>
          </p:cNvSpPr>
          <p:nvPr>
            <p:ph sz="quarter" idx="1"/>
          </p:nvPr>
        </p:nvSpPr>
        <p:spPr/>
        <p:txBody>
          <a:bodyPr>
            <a:normAutofit lnSpcReduction="10000"/>
          </a:bodyPr>
          <a:lstStyle/>
          <a:p>
            <a:endParaRPr lang="is-IS" dirty="0" smtClean="0"/>
          </a:p>
          <a:p>
            <a:pPr marL="514350" indent="-514350"/>
            <a:r>
              <a:rPr lang="is-IS" dirty="0" smtClean="0"/>
              <a:t>Samningi Sameinuðu þjóðanna um réttindi barnsins (1992)</a:t>
            </a:r>
          </a:p>
          <a:p>
            <a:pPr marL="788670" lvl="1" indent="-514350">
              <a:buNone/>
            </a:pPr>
            <a:r>
              <a:rPr lang="is-IS" dirty="0" smtClean="0"/>
              <a:t>	(</a:t>
            </a:r>
            <a:r>
              <a:rPr lang="is-IS" sz="2000" dirty="0" smtClean="0"/>
              <a:t>Leiðbeinandi um sóknarfæri til aukinna réttarbóta f. börn)</a:t>
            </a:r>
          </a:p>
          <a:p>
            <a:pPr marL="514350" indent="-514350"/>
            <a:r>
              <a:rPr lang="is-IS" dirty="0" smtClean="0"/>
              <a:t>Tilmælum ráðherranefndar Evrópuráðsins um réttindi barna á stofnunum (2005)</a:t>
            </a:r>
          </a:p>
          <a:p>
            <a:pPr marL="514350" indent="-514350">
              <a:buNone/>
            </a:pPr>
            <a:r>
              <a:rPr lang="is-IS" dirty="0" smtClean="0"/>
              <a:t>		(</a:t>
            </a:r>
            <a:r>
              <a:rPr lang="is-IS" sz="2000" dirty="0" smtClean="0"/>
              <a:t>Dæmi um aukna réttarbót í aðildarríkjum fyrir börn á stofnunum)</a:t>
            </a:r>
          </a:p>
          <a:p>
            <a:pPr marL="514350" indent="-514350"/>
            <a:r>
              <a:rPr lang="is-IS" dirty="0" smtClean="0"/>
              <a:t>Stöðlum Quality4Children um vistun og fóstur barna</a:t>
            </a:r>
          </a:p>
          <a:p>
            <a:pPr marL="514350" indent="-514350">
              <a:buNone/>
            </a:pPr>
            <a:r>
              <a:rPr lang="is-IS" sz="2200" dirty="0" smtClean="0"/>
              <a:t>		(Samstarfsverkefni bvs við 30 Evrópuríki. Frásagnir/narratives)</a:t>
            </a:r>
          </a:p>
          <a:p>
            <a:pPr marL="514350" indent="-514350"/>
            <a:r>
              <a:rPr lang="is-IS" dirty="0" smtClean="0"/>
              <a:t>Barnaverndarlögum (2002) og reglugerðum</a:t>
            </a:r>
          </a:p>
          <a:p>
            <a:pPr marL="457200" indent="-457200"/>
            <a:r>
              <a:rPr lang="en-US" sz="2400" dirty="0" err="1" smtClean="0"/>
              <a:t>Fleiri</a:t>
            </a:r>
            <a:r>
              <a:rPr lang="en-US" sz="2400" dirty="0" smtClean="0"/>
              <a:t> </a:t>
            </a:r>
            <a:r>
              <a:rPr lang="en-US" sz="2400" dirty="0" err="1" smtClean="0"/>
              <a:t>gögnum</a:t>
            </a:r>
            <a:r>
              <a:rPr lang="en-US" sz="2400" dirty="0" smtClean="0"/>
              <a:t> </a:t>
            </a:r>
            <a:r>
              <a:rPr lang="en-US" sz="2400" dirty="0" err="1" smtClean="0"/>
              <a:t>frá</a:t>
            </a:r>
            <a:r>
              <a:rPr lang="en-US" sz="2400" dirty="0" smtClean="0"/>
              <a:t> </a:t>
            </a:r>
            <a:r>
              <a:rPr lang="en-US" sz="2400" dirty="0" err="1" smtClean="0"/>
              <a:t>löndum</a:t>
            </a:r>
            <a:r>
              <a:rPr lang="en-US" sz="2400" dirty="0" smtClean="0"/>
              <a:t> </a:t>
            </a:r>
            <a:r>
              <a:rPr lang="en-US" sz="2400" dirty="0" err="1" smtClean="0"/>
              <a:t>sem</a:t>
            </a:r>
            <a:r>
              <a:rPr lang="en-US" sz="2400" dirty="0" smtClean="0"/>
              <a:t> </a:t>
            </a:r>
            <a:r>
              <a:rPr lang="en-US" sz="2400" dirty="0" err="1" smtClean="0"/>
              <a:t>þegar</a:t>
            </a:r>
            <a:r>
              <a:rPr lang="en-US" sz="2400" dirty="0" smtClean="0"/>
              <a:t> </a:t>
            </a:r>
            <a:r>
              <a:rPr lang="en-US" sz="2400" dirty="0" err="1" smtClean="0"/>
              <a:t>hafa</a:t>
            </a:r>
            <a:r>
              <a:rPr lang="en-US" sz="2400" dirty="0" smtClean="0"/>
              <a:t> sett </a:t>
            </a:r>
            <a:r>
              <a:rPr lang="en-US" sz="2400" dirty="0" err="1" smtClean="0"/>
              <a:t>sér</a:t>
            </a:r>
            <a:r>
              <a:rPr lang="en-US" sz="2400" dirty="0" smtClean="0"/>
              <a:t> </a:t>
            </a:r>
            <a:r>
              <a:rPr lang="en-US" sz="2400" dirty="0" err="1" smtClean="0"/>
              <a:t>slíka</a:t>
            </a:r>
            <a:r>
              <a:rPr lang="en-US" sz="2400" dirty="0" smtClean="0"/>
              <a:t> </a:t>
            </a:r>
            <a:r>
              <a:rPr lang="en-US" sz="2400" dirty="0" err="1" smtClean="0"/>
              <a:t>gæðastaðla</a:t>
            </a:r>
            <a:r>
              <a:rPr lang="en-US" sz="2400" dirty="0" smtClean="0"/>
              <a:t> </a:t>
            </a:r>
          </a:p>
          <a:p>
            <a:endParaRPr lang="en-US" dirty="0" smtClean="0"/>
          </a:p>
          <a:p>
            <a:endParaRPr lang="is-I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normAutofit fontScale="90000"/>
          </a:bodyPr>
          <a:lstStyle/>
          <a:p>
            <a:pPr algn="ctr"/>
            <a:r>
              <a:rPr lang="is-IS" sz="2800" b="1" dirty="0"/>
              <a:t/>
            </a:r>
            <a:br>
              <a:rPr lang="is-IS" sz="2800" b="1" dirty="0"/>
            </a:br>
            <a:r>
              <a:rPr lang="is-IS" sz="2000" dirty="0" smtClean="0"/>
              <a:t>Evrópuverkefnið Quality4Children (2007) um vistun og fóstur barna byggir á:</a:t>
            </a:r>
            <a:br>
              <a:rPr lang="is-IS" sz="2000" dirty="0" smtClean="0"/>
            </a:br>
            <a:endParaRPr lang="en-US" sz="2000" b="1" dirty="0"/>
          </a:p>
        </p:txBody>
      </p:sp>
      <p:sp>
        <p:nvSpPr>
          <p:cNvPr id="83971" name="Rectangle 3"/>
          <p:cNvSpPr>
            <a:spLocks noGrp="1" noChangeArrowheads="1"/>
          </p:cNvSpPr>
          <p:nvPr>
            <p:ph type="body" idx="1"/>
          </p:nvPr>
        </p:nvSpPr>
        <p:spPr/>
        <p:txBody>
          <a:bodyPr>
            <a:normAutofit lnSpcReduction="10000"/>
          </a:bodyPr>
          <a:lstStyle/>
          <a:p>
            <a:pPr marL="609600" indent="-609600">
              <a:lnSpc>
                <a:spcPct val="90000"/>
              </a:lnSpc>
              <a:buNone/>
            </a:pPr>
            <a:r>
              <a:rPr lang="is-IS" sz="2000" b="1" dirty="0" smtClean="0"/>
              <a:t>	Niðurstöðum frásagna (narratives) c.a. 350  viðmælenda í Evrópu + Ísland, sem voru starfsmenn bvn, fósturforeldrar, vistbörn, fyrrum vistbörn og kynforeldrar. Það sem þeim þótti </a:t>
            </a:r>
            <a:r>
              <a:rPr lang="is-IS" sz="2000" b="1" dirty="0"/>
              <a:t>mikilvægast:</a:t>
            </a:r>
          </a:p>
          <a:p>
            <a:pPr marL="609600" indent="-609600" algn="ctr">
              <a:lnSpc>
                <a:spcPct val="90000"/>
              </a:lnSpc>
              <a:buFontTx/>
              <a:buNone/>
            </a:pPr>
            <a:endParaRPr lang="is-IS" sz="2000" b="1" dirty="0"/>
          </a:p>
          <a:p>
            <a:pPr marL="609600" indent="-609600">
              <a:lnSpc>
                <a:spcPct val="90000"/>
              </a:lnSpc>
              <a:buFontTx/>
              <a:buNone/>
            </a:pPr>
            <a:r>
              <a:rPr lang="is-IS" sz="2800" b="1" dirty="0"/>
              <a:t>	 </a:t>
            </a:r>
            <a:r>
              <a:rPr lang="is-IS" sz="2400" b="1" dirty="0"/>
              <a:t>Samskipti og þátttaka </a:t>
            </a:r>
          </a:p>
          <a:p>
            <a:pPr marL="990600" lvl="1" indent="-533400">
              <a:lnSpc>
                <a:spcPct val="90000"/>
              </a:lnSpc>
              <a:buFontTx/>
              <a:buNone/>
            </a:pPr>
            <a:r>
              <a:rPr lang="is-IS" sz="1600" dirty="0" smtClean="0"/>
              <a:t>	(</a:t>
            </a:r>
            <a:r>
              <a:rPr lang="is-IS" sz="1600" dirty="0"/>
              <a:t>opin,gegnsæ,hlustað á skoðanir)</a:t>
            </a:r>
          </a:p>
          <a:p>
            <a:pPr marL="609600" indent="-609600">
              <a:lnSpc>
                <a:spcPct val="90000"/>
              </a:lnSpc>
              <a:buFontTx/>
              <a:buNone/>
            </a:pPr>
            <a:r>
              <a:rPr lang="is-IS" sz="2400" b="1" dirty="0"/>
              <a:t>	 Íhlutun barnaverndar</a:t>
            </a:r>
            <a:r>
              <a:rPr lang="en-US" sz="2400" b="1" dirty="0"/>
              <a:t> </a:t>
            </a:r>
          </a:p>
          <a:p>
            <a:pPr marL="609600" indent="-609600">
              <a:lnSpc>
                <a:spcPct val="90000"/>
              </a:lnSpc>
              <a:buFontTx/>
              <a:buNone/>
            </a:pPr>
            <a:r>
              <a:rPr lang="en-US" sz="1800" dirty="0"/>
              <a:t>		(</a:t>
            </a:r>
            <a:r>
              <a:rPr lang="en-US" sz="1800" dirty="0" err="1"/>
              <a:t>hlutverk</a:t>
            </a:r>
            <a:r>
              <a:rPr lang="en-US" sz="1800" dirty="0"/>
              <a:t> </a:t>
            </a:r>
            <a:r>
              <a:rPr lang="en-US" sz="1800" dirty="0" err="1"/>
              <a:t>fjölsk.,</a:t>
            </a:r>
            <a:r>
              <a:rPr lang="en-US" sz="1800" dirty="0" err="1" smtClean="0"/>
              <a:t>einstb.úrræði,systkin</a:t>
            </a:r>
            <a:r>
              <a:rPr lang="en-US" sz="1800" dirty="0" smtClean="0"/>
              <a:t> </a:t>
            </a:r>
            <a:r>
              <a:rPr lang="en-US" sz="1800" dirty="0" err="1"/>
              <a:t>saman</a:t>
            </a:r>
            <a:r>
              <a:rPr lang="en-US" sz="1800" dirty="0"/>
              <a:t>)</a:t>
            </a:r>
          </a:p>
          <a:p>
            <a:pPr marL="609600" indent="-609600">
              <a:lnSpc>
                <a:spcPct val="90000"/>
              </a:lnSpc>
              <a:buFontTx/>
              <a:buNone/>
            </a:pPr>
            <a:r>
              <a:rPr lang="is-IS" sz="2400" b="1" dirty="0"/>
              <a:t>	 Umönnun/úrræðið</a:t>
            </a:r>
            <a:r>
              <a:rPr lang="en-US" sz="2400" b="1" dirty="0"/>
              <a:t> </a:t>
            </a:r>
          </a:p>
          <a:p>
            <a:pPr marL="609600" indent="-609600">
              <a:lnSpc>
                <a:spcPct val="90000"/>
              </a:lnSpc>
              <a:buFontTx/>
              <a:buNone/>
            </a:pPr>
            <a:r>
              <a:rPr lang="en-US" sz="1800" dirty="0"/>
              <a:t>		(</a:t>
            </a:r>
            <a:r>
              <a:rPr lang="en-US" sz="1800" dirty="0" err="1"/>
              <a:t>mjúk</a:t>
            </a:r>
            <a:r>
              <a:rPr lang="en-US" sz="1800" dirty="0"/>
              <a:t> </a:t>
            </a:r>
            <a:r>
              <a:rPr lang="en-US" sz="1800" dirty="0" err="1"/>
              <a:t>lending,tengsl</a:t>
            </a:r>
            <a:r>
              <a:rPr lang="en-US" sz="1800" dirty="0"/>
              <a:t> </a:t>
            </a:r>
            <a:r>
              <a:rPr lang="en-US" sz="1800" dirty="0" err="1"/>
              <a:t>við</a:t>
            </a:r>
            <a:r>
              <a:rPr lang="en-US" sz="1800" dirty="0"/>
              <a:t> </a:t>
            </a:r>
            <a:r>
              <a:rPr lang="en-US" sz="1800" dirty="0" err="1" smtClean="0"/>
              <a:t>foreldra</a:t>
            </a:r>
            <a:r>
              <a:rPr lang="en-US" sz="1800" dirty="0" smtClean="0"/>
              <a:t>, </a:t>
            </a:r>
            <a:r>
              <a:rPr lang="en-US" sz="1800" dirty="0" err="1" smtClean="0"/>
              <a:t>reglur</a:t>
            </a:r>
            <a:r>
              <a:rPr lang="en-US" sz="1800" dirty="0"/>
              <a:t>, </a:t>
            </a:r>
            <a:r>
              <a:rPr lang="en-US" sz="1800" dirty="0" err="1"/>
              <a:t>tilfinningaleg</a:t>
            </a:r>
            <a:r>
              <a:rPr lang="en-US" sz="1800" dirty="0"/>
              <a:t> </a:t>
            </a:r>
            <a:r>
              <a:rPr lang="en-US" sz="1800" dirty="0" err="1"/>
              <a:t>tengsl</a:t>
            </a:r>
            <a:r>
              <a:rPr lang="en-US" sz="1800" dirty="0"/>
              <a:t> </a:t>
            </a:r>
            <a:endParaRPr lang="en-US" sz="1800" dirty="0" smtClean="0"/>
          </a:p>
          <a:p>
            <a:pPr marL="609600" indent="-609600">
              <a:lnSpc>
                <a:spcPct val="90000"/>
              </a:lnSpc>
              <a:buFontTx/>
              <a:buNone/>
            </a:pPr>
            <a:r>
              <a:rPr lang="en-US" sz="1800" dirty="0" smtClean="0"/>
              <a:t>		</a:t>
            </a:r>
            <a:r>
              <a:rPr lang="en-US" sz="1800" dirty="0" err="1" smtClean="0"/>
              <a:t>við</a:t>
            </a:r>
            <a:r>
              <a:rPr lang="en-US" sz="1800" dirty="0" smtClean="0"/>
              <a:t> </a:t>
            </a:r>
            <a:r>
              <a:rPr lang="en-US" sz="1800" dirty="0" err="1"/>
              <a:t>umsjáraðila</a:t>
            </a:r>
            <a:r>
              <a:rPr lang="en-US" sz="1800" dirty="0" smtClean="0"/>
              <a:t>, </a:t>
            </a:r>
            <a:r>
              <a:rPr lang="en-US" sz="1800" dirty="0" err="1" smtClean="0"/>
              <a:t>hlýja,stöðugleiki</a:t>
            </a:r>
            <a:r>
              <a:rPr lang="en-US" sz="1800" dirty="0"/>
              <a:t>)</a:t>
            </a:r>
          </a:p>
          <a:p>
            <a:pPr marL="609600" indent="-609600">
              <a:lnSpc>
                <a:spcPct val="90000"/>
              </a:lnSpc>
              <a:buFontTx/>
              <a:buNone/>
            </a:pPr>
            <a:r>
              <a:rPr lang="is-IS" sz="2400" b="1" dirty="0"/>
              <a:t>	 </a:t>
            </a:r>
            <a:r>
              <a:rPr lang="is-IS" sz="2400" b="1" dirty="0" smtClean="0"/>
              <a:t>Útskrift/eftirfylgd</a:t>
            </a:r>
          </a:p>
          <a:p>
            <a:pPr marL="609600" indent="-609600">
              <a:lnSpc>
                <a:spcPct val="90000"/>
              </a:lnSpc>
              <a:buFontTx/>
              <a:buNone/>
            </a:pPr>
            <a:r>
              <a:rPr lang="is-IS" sz="2800" b="1" dirty="0" smtClean="0"/>
              <a:t>	 </a:t>
            </a:r>
            <a:r>
              <a:rPr lang="is-IS" sz="1800" dirty="0"/>
              <a:t>(stuðningur við eigin </a:t>
            </a:r>
            <a:r>
              <a:rPr lang="is-IS" sz="1800" dirty="0" smtClean="0"/>
              <a:t>ákvarðanir, áframhaldandi </a:t>
            </a:r>
            <a:r>
              <a:rPr lang="is-IS" sz="1800" dirty="0"/>
              <a:t>ráðgjöf)</a:t>
            </a:r>
            <a:endParaRPr 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357166"/>
            <a:ext cx="7772400" cy="1143000"/>
          </a:xfrm>
        </p:spPr>
        <p:txBody>
          <a:bodyPr>
            <a:normAutofit fontScale="90000"/>
          </a:bodyPr>
          <a:lstStyle/>
          <a:p>
            <a:pPr algn="ctr"/>
            <a:r>
              <a:rPr lang="is-IS" sz="1800" dirty="0" smtClean="0"/>
              <a:t/>
            </a:r>
            <a:br>
              <a:rPr lang="is-IS" sz="1800" dirty="0" smtClean="0"/>
            </a:br>
            <a:r>
              <a:rPr lang="is-IS" sz="1800" dirty="0" smtClean="0"/>
              <a:t/>
            </a:r>
            <a:br>
              <a:rPr lang="is-IS" sz="1800" dirty="0" smtClean="0"/>
            </a:br>
            <a:r>
              <a:rPr lang="is-IS" sz="1800" dirty="0" smtClean="0"/>
              <a:t/>
            </a:r>
            <a:br>
              <a:rPr lang="is-IS" sz="1800" dirty="0" smtClean="0"/>
            </a:br>
            <a:r>
              <a:rPr lang="is-IS" sz="1800" dirty="0" smtClean="0"/>
              <a:t/>
            </a:r>
            <a:br>
              <a:rPr lang="is-IS" sz="1800" dirty="0" smtClean="0"/>
            </a:br>
            <a:r>
              <a:rPr lang="is-IS" sz="1800" dirty="0" smtClean="0"/>
              <a:t/>
            </a:r>
            <a:br>
              <a:rPr lang="is-IS" sz="1800" dirty="0" smtClean="0"/>
            </a:br>
            <a:r>
              <a:rPr lang="is-IS" sz="1800" dirty="0" smtClean="0"/>
              <a:t/>
            </a:r>
            <a:br>
              <a:rPr lang="is-IS" sz="1800" dirty="0" smtClean="0"/>
            </a:br>
            <a:r>
              <a:rPr lang="is-IS" sz="1800" dirty="0" smtClean="0"/>
              <a:t/>
            </a:r>
            <a:br>
              <a:rPr lang="is-IS" sz="1800" dirty="0" smtClean="0"/>
            </a:br>
            <a:r>
              <a:rPr lang="is-IS" sz="1800" dirty="0" smtClean="0"/>
              <a:t/>
            </a:r>
            <a:br>
              <a:rPr lang="is-IS" sz="1800" dirty="0" smtClean="0"/>
            </a:br>
            <a:r>
              <a:rPr lang="is-IS" sz="1800" dirty="0" smtClean="0"/>
              <a:t/>
            </a:r>
            <a:br>
              <a:rPr lang="is-IS" sz="1800" dirty="0" smtClean="0"/>
            </a:br>
            <a:r>
              <a:rPr lang="is-IS" sz="1800" dirty="0" smtClean="0"/>
              <a:t/>
            </a:r>
            <a:br>
              <a:rPr lang="is-IS" sz="1800" dirty="0" smtClean="0"/>
            </a:br>
            <a:r>
              <a:rPr lang="is-IS" sz="3100" dirty="0" smtClean="0"/>
              <a:t>Eftirfarandi er listi yfir íslenskar reglur og reglugerðir  sem staðlarnir eiga sér stoð í</a:t>
            </a:r>
            <a:br>
              <a:rPr lang="is-IS" sz="3100" dirty="0" smtClean="0"/>
            </a:br>
            <a:endParaRPr lang="is-IS" sz="3100" dirty="0"/>
          </a:p>
        </p:txBody>
      </p:sp>
      <p:sp>
        <p:nvSpPr>
          <p:cNvPr id="3" name="Content Placeholder 2"/>
          <p:cNvSpPr>
            <a:spLocks noGrp="1"/>
          </p:cNvSpPr>
          <p:nvPr>
            <p:ph sz="quarter" idx="1"/>
          </p:nvPr>
        </p:nvSpPr>
        <p:spPr/>
        <p:txBody>
          <a:bodyPr>
            <a:normAutofit fontScale="92500" lnSpcReduction="10000"/>
          </a:bodyPr>
          <a:lstStyle/>
          <a:p>
            <a:pPr>
              <a:buNone/>
            </a:pPr>
            <a:endParaRPr lang="is-IS" sz="2000" dirty="0" smtClean="0"/>
          </a:p>
          <a:p>
            <a:pPr lvl="1"/>
            <a:r>
              <a:rPr lang="is-IS" dirty="0" smtClean="0"/>
              <a:t>Reglugerð um Barnaverndarstofu nr. 264/1995</a:t>
            </a:r>
          </a:p>
          <a:p>
            <a:pPr lvl="1"/>
            <a:r>
              <a:rPr lang="is-IS" dirty="0" smtClean="0"/>
              <a:t>Reglugerð um Meðferðarstöð ríkisins fyrir unglinga nr. 271/1995, sbr. gr. nr. 474/1998 </a:t>
            </a:r>
          </a:p>
          <a:p>
            <a:pPr lvl="1"/>
            <a:r>
              <a:rPr lang="is-IS" dirty="0" smtClean="0"/>
              <a:t>Reglugerð um málsmeðferð fyrir barnaverndarnefnd nr. 56/2004</a:t>
            </a:r>
          </a:p>
          <a:p>
            <a:pPr lvl="1"/>
            <a:r>
              <a:rPr lang="is-IS" dirty="0" smtClean="0"/>
              <a:t>Reglugerð um úrræði á ábyrgð sveitarfélaga samkvæmt ákvæðum barnaverndarlaga nr. 652/2004</a:t>
            </a:r>
          </a:p>
          <a:p>
            <a:pPr lvl="1"/>
            <a:r>
              <a:rPr lang="is-IS" dirty="0" smtClean="0"/>
              <a:t>Reglugerð um fóstur nr. 804/2004</a:t>
            </a:r>
          </a:p>
          <a:p>
            <a:pPr lvl="1"/>
            <a:r>
              <a:rPr lang="is-IS" dirty="0" smtClean="0"/>
              <a:t>Reglur um samstarf barnaverndarnefnda og meðferðarheimila undir yfirstjórn Barnaverndarstofu frá árinu 2001</a:t>
            </a:r>
          </a:p>
          <a:p>
            <a:pPr lvl="1"/>
            <a:r>
              <a:rPr lang="is-IS" dirty="0" smtClean="0"/>
              <a:t>Reglur um réttindi barna og beitingu þvingunar á meðferðarheimilum undir yfirstjórn Barnaverndarstofu frá árinu 1998 </a:t>
            </a:r>
          </a:p>
          <a:p>
            <a:pPr>
              <a:buNone/>
            </a:pPr>
            <a:r>
              <a:rPr lang="is-IS" sz="2800" dirty="0" smtClean="0"/>
              <a:t> </a:t>
            </a:r>
          </a:p>
          <a:p>
            <a:endParaRPr lang="is-I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is-IS" dirty="0"/>
              <a:t>Tilgangur með </a:t>
            </a:r>
            <a:r>
              <a:rPr lang="is-IS" dirty="0" smtClean="0"/>
              <a:t>stöðlum</a:t>
            </a:r>
            <a:endParaRPr lang="en-US" dirty="0"/>
          </a:p>
        </p:txBody>
      </p:sp>
      <p:sp>
        <p:nvSpPr>
          <p:cNvPr id="81923" name="Rectangle 3"/>
          <p:cNvSpPr>
            <a:spLocks noGrp="1" noChangeArrowheads="1"/>
          </p:cNvSpPr>
          <p:nvPr>
            <p:ph type="body" idx="1"/>
          </p:nvPr>
        </p:nvSpPr>
        <p:spPr/>
        <p:txBody>
          <a:bodyPr/>
          <a:lstStyle/>
          <a:p>
            <a:endParaRPr lang="is-IS" dirty="0" smtClean="0"/>
          </a:p>
          <a:p>
            <a:r>
              <a:rPr lang="is-IS" sz="2800" dirty="0" smtClean="0"/>
              <a:t>Efla </a:t>
            </a:r>
            <a:r>
              <a:rPr lang="is-IS" sz="2800" dirty="0"/>
              <a:t>verklag/skýra kröfur til starfsmanna</a:t>
            </a:r>
          </a:p>
          <a:p>
            <a:r>
              <a:rPr lang="is-IS" sz="2800" dirty="0"/>
              <a:t>Efla eftirlit/hvernig er verið að vinna</a:t>
            </a:r>
          </a:p>
          <a:p>
            <a:r>
              <a:rPr lang="is-IS" sz="2800" dirty="0"/>
              <a:t>Gæta hagsmuna barna </a:t>
            </a:r>
          </a:p>
          <a:p>
            <a:r>
              <a:rPr lang="is-IS" sz="2800" dirty="0"/>
              <a:t>Gæta hagsmuna </a:t>
            </a:r>
            <a:r>
              <a:rPr lang="is-IS" sz="2800" dirty="0" smtClean="0"/>
              <a:t>umsjármanna</a:t>
            </a:r>
            <a:endParaRPr lang="is-IS" sz="2800" dirty="0"/>
          </a:p>
          <a:p>
            <a:r>
              <a:rPr lang="is-IS" sz="2800" dirty="0"/>
              <a:t>Fá heildarsýn á vinnuferlið</a:t>
            </a:r>
          </a:p>
          <a:p>
            <a:r>
              <a:rPr lang="is-IS" sz="2800" dirty="0"/>
              <a:t>Tæki t.a. afla fjármagns</a:t>
            </a:r>
          </a:p>
          <a:p>
            <a:r>
              <a:rPr lang="is-IS" sz="2800" dirty="0"/>
              <a:t>Styrkja kröfur til yfirvalda um úrbætur</a:t>
            </a: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normAutofit fontScale="90000"/>
          </a:bodyPr>
          <a:lstStyle/>
          <a:p>
            <a:pPr algn="ctr"/>
            <a:r>
              <a:rPr lang="is-IS" sz="4000" dirty="0"/>
              <a:t>Hverjir eiga að vinna eftir stöðlunum?</a:t>
            </a:r>
            <a:endParaRPr lang="en-US" sz="4000" dirty="0"/>
          </a:p>
        </p:txBody>
      </p:sp>
      <p:sp>
        <p:nvSpPr>
          <p:cNvPr id="115715" name="Rectangle 3"/>
          <p:cNvSpPr>
            <a:spLocks noGrp="1" noChangeArrowheads="1"/>
          </p:cNvSpPr>
          <p:nvPr>
            <p:ph type="body" idx="1"/>
          </p:nvPr>
        </p:nvSpPr>
        <p:spPr/>
        <p:txBody>
          <a:bodyPr/>
          <a:lstStyle/>
          <a:p>
            <a:endParaRPr lang="is-IS" dirty="0" smtClean="0"/>
          </a:p>
          <a:p>
            <a:r>
              <a:rPr lang="is-IS" sz="3600" dirty="0" smtClean="0"/>
              <a:t>Stjórnvöld</a:t>
            </a:r>
            <a:endParaRPr lang="is-IS" sz="3600" dirty="0"/>
          </a:p>
          <a:p>
            <a:r>
              <a:rPr lang="is-IS" sz="3600" dirty="0"/>
              <a:t>Starfsmenn Barnaverndarstofu</a:t>
            </a:r>
          </a:p>
          <a:p>
            <a:r>
              <a:rPr lang="is-IS" sz="3600" dirty="0"/>
              <a:t>Starfsmenn barnaverndar</a:t>
            </a:r>
          </a:p>
          <a:p>
            <a:r>
              <a:rPr lang="is-IS" sz="3600" dirty="0"/>
              <a:t>Starfsmenn stofnana/meðferðarheimila</a:t>
            </a:r>
          </a:p>
          <a:p>
            <a:r>
              <a:rPr lang="is-IS" sz="3600" dirty="0"/>
              <a:t>Fósturforeldrar</a:t>
            </a:r>
            <a:endParaRPr lang="en-US" sz="3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4962</TotalTime>
  <Words>781</Words>
  <Application>Microsoft Office PowerPoint</Application>
  <PresentationFormat>On-screen Show (4:3)</PresentationFormat>
  <Paragraphs>186</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Equity</vt:lpstr>
      <vt:lpstr>Gæðastaðlar Barnaverndarstofa 2008</vt:lpstr>
      <vt:lpstr>Hvað er staðall?</vt:lpstr>
      <vt:lpstr>Lög um staðla og Staðlaráð Íslands (2003)</vt:lpstr>
      <vt:lpstr>Staðlar fyrir vistun eða fóstur barna á vegum barnaverndaryfirvalda</vt:lpstr>
      <vt:lpstr>Íslenskir staðlar byggja á:</vt:lpstr>
      <vt:lpstr> Evrópuverkefnið Quality4Children (2007) um vistun og fóstur barna byggir á: </vt:lpstr>
      <vt:lpstr>          Eftirfarandi er listi yfir íslenskar reglur og reglugerðir  sem staðlarnir eiga sér stoð í </vt:lpstr>
      <vt:lpstr>Tilgangur með stöðlum</vt:lpstr>
      <vt:lpstr>Hverjir eiga að vinna eftir stöðlunum?</vt:lpstr>
      <vt:lpstr>Uppsetning og útlit staðlanna</vt:lpstr>
      <vt:lpstr>Meginreglur Staðlar eiga að gefa vísbendingar um að meginreglur séu haldnar</vt:lpstr>
      <vt:lpstr>Verkferli vistunar og fósturs</vt:lpstr>
      <vt:lpstr>  I.  stig:   Almenn umgjörð vistunar og fósturs     Ábyrgð bera f.tr. ráðuneyti, BVS, sveitarstj. Bvn. </vt:lpstr>
      <vt:lpstr>II. stig:  Ákvörðun og aðdragandi vistunar eða fósturs Ábyrgð bera bvn og BVS með eftirlit</vt:lpstr>
      <vt:lpstr>       III. stig: Umsjá barns í vistun eða fóstri Ábyrgð bera bvn, BVS, umsjáraðilar </vt:lpstr>
      <vt:lpstr>  IV.  stig:  Lok vistunar eða fósturs; aðdragandi og eftirfylgd Ábyrgð bera bvn, umsjáraðilar, BVS með eftirlit  </vt:lpstr>
      <vt:lpstr>  II. stig:  Ákvörðun og aðdragandi vistunar eða fósturs </vt:lpstr>
      <vt:lpstr>III. stig: Umsjá barns í vistun eða fóstri</vt:lpstr>
      <vt:lpstr>IV. stig: Lok vistunar eða fósturs; aðdragandi og eftirfylgd</vt:lpstr>
      <vt:lpstr>Staðlar – vistun barna</vt:lpstr>
    </vt:vector>
  </TitlesOfParts>
  <Company>BVS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Bryndis</dc:creator>
  <cp:lastModifiedBy>Bryndis</cp:lastModifiedBy>
  <cp:revision>43</cp:revision>
  <dcterms:created xsi:type="dcterms:W3CDTF">2010-04-23T10:50:10Z</dcterms:created>
  <dcterms:modified xsi:type="dcterms:W3CDTF">2010-05-11T10:15:52Z</dcterms:modified>
</cp:coreProperties>
</file>